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34"/>
  </p:notesMasterIdLst>
  <p:handoutMasterIdLst>
    <p:handoutMasterId r:id="rId35"/>
  </p:handoutMasterIdLst>
  <p:sldIdLst>
    <p:sldId id="736" r:id="rId2"/>
    <p:sldId id="687" r:id="rId3"/>
    <p:sldId id="732" r:id="rId4"/>
    <p:sldId id="734" r:id="rId5"/>
    <p:sldId id="735" r:id="rId6"/>
    <p:sldId id="705" r:id="rId7"/>
    <p:sldId id="706" r:id="rId8"/>
    <p:sldId id="707" r:id="rId9"/>
    <p:sldId id="708" r:id="rId10"/>
    <p:sldId id="709" r:id="rId11"/>
    <p:sldId id="710" r:id="rId12"/>
    <p:sldId id="711" r:id="rId13"/>
    <p:sldId id="712" r:id="rId14"/>
    <p:sldId id="713" r:id="rId15"/>
    <p:sldId id="714" r:id="rId16"/>
    <p:sldId id="715" r:id="rId17"/>
    <p:sldId id="716" r:id="rId18"/>
    <p:sldId id="717" r:id="rId19"/>
    <p:sldId id="718" r:id="rId20"/>
    <p:sldId id="719" r:id="rId21"/>
    <p:sldId id="720" r:id="rId22"/>
    <p:sldId id="721" r:id="rId23"/>
    <p:sldId id="722" r:id="rId24"/>
    <p:sldId id="723" r:id="rId25"/>
    <p:sldId id="724" r:id="rId26"/>
    <p:sldId id="725" r:id="rId27"/>
    <p:sldId id="726" r:id="rId28"/>
    <p:sldId id="727" r:id="rId29"/>
    <p:sldId id="731" r:id="rId30"/>
    <p:sldId id="730" r:id="rId31"/>
    <p:sldId id="737" r:id="rId32"/>
    <p:sldId id="729" r:id="rId33"/>
  </p:sldIdLst>
  <p:sldSz cx="17881600" cy="10058400"/>
  <p:notesSz cx="7010400" cy="9296400"/>
  <p:defaultTextStyle>
    <a:defPPr>
      <a:defRPr lang="en-US"/>
    </a:defPPr>
    <a:lvl1pPr marL="0" algn="l" defTabSz="731520" rtl="0" eaLnBrk="1" latinLnBrk="0" hangingPunct="1">
      <a:defRPr sz="2900" kern="1200">
        <a:solidFill>
          <a:schemeClr val="tx1"/>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Section" id="{5FA66490-744A-487B-AC26-512E0723431A}">
          <p14:sldIdLst>
            <p14:sldId id="736"/>
            <p14:sldId id="687"/>
            <p14:sldId id="732"/>
            <p14:sldId id="734"/>
            <p14:sldId id="735"/>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31"/>
            <p14:sldId id="730"/>
            <p14:sldId id="737"/>
            <p14:sldId id="729"/>
          </p14:sldIdLst>
        </p14:section>
      </p14:sectionLst>
    </p:ext>
    <p:ext uri="{EFAFB233-063F-42B5-8137-9DF3F51BA10A}">
      <p15:sldGuideLst xmlns:p15="http://schemas.microsoft.com/office/powerpoint/2012/main">
        <p15:guide id="1" orient="horz" pos="1012" userDrawn="1">
          <p15:clr>
            <a:srgbClr val="A4A3A4"/>
          </p15:clr>
        </p15:guide>
        <p15:guide id="2" pos="6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83C937"/>
    <a:srgbClr val="008000"/>
    <a:srgbClr val="008080"/>
    <a:srgbClr val="FFFF99"/>
    <a:srgbClr val="00CC99"/>
    <a:srgbClr val="339933"/>
    <a:srgbClr val="339966"/>
    <a:srgbClr val="00CC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29" autoAdjust="0"/>
    <p:restoredTop sz="89356" autoAdjust="0"/>
  </p:normalViewPr>
  <p:slideViewPr>
    <p:cSldViewPr snapToGrid="0" snapToObjects="1">
      <p:cViewPr varScale="1">
        <p:scale>
          <a:sx n="53" d="100"/>
          <a:sy n="53" d="100"/>
        </p:scale>
        <p:origin x="754" y="53"/>
      </p:cViewPr>
      <p:guideLst>
        <p:guide orient="horz" pos="1012"/>
        <p:guide pos="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4" d="100"/>
        <a:sy n="44" d="100"/>
      </p:scale>
      <p:origin x="0" y="0"/>
    </p:cViewPr>
  </p:sorterViewPr>
  <p:notesViewPr>
    <p:cSldViewPr snapToGrid="0" snapToObjects="1">
      <p:cViewPr varScale="1">
        <p:scale>
          <a:sx n="41" d="100"/>
          <a:sy n="41" d="100"/>
        </p:scale>
        <p:origin x="2501"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FC2C7EA-8843-4429-BBE9-F938EA41CD3C}" type="datetimeFigureOut">
              <a:rPr lang="en-US" smtClean="0"/>
              <a:t>6/22/2022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53BBB6-0E38-42C9-B2C3-7B961C419801}" type="slidenum">
              <a:rPr lang="en-US" smtClean="0"/>
              <a:t>‹#›</a:t>
            </a:fld>
            <a:endParaRPr lang="en-US" dirty="0"/>
          </a:p>
        </p:txBody>
      </p:sp>
    </p:spTree>
    <p:extLst>
      <p:ext uri="{BB962C8B-B14F-4D97-AF65-F5344CB8AC3E}">
        <p14:creationId xmlns:p14="http://schemas.microsoft.com/office/powerpoint/2010/main" val="39428370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1" tIns="46581" rIns="93161" bIns="46581" rtlCol="0"/>
          <a:lstStyle>
            <a:lvl1pPr algn="r">
              <a:defRPr sz="1200"/>
            </a:lvl1pPr>
          </a:lstStyle>
          <a:p>
            <a:fld id="{B7F5EC32-C930-4B49-8E10-CAA0C95BD214}" type="datetimeFigureOut">
              <a:rPr lang="en-US" smtClean="0"/>
              <a:pPr/>
              <a:t>6/22/2022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1" tIns="46581" rIns="93161" bIns="46581"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1" tIns="46581" rIns="93161"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1" tIns="46581" rIns="93161" bIns="46581" rtlCol="0" anchor="b"/>
          <a:lstStyle>
            <a:lvl1pPr algn="r">
              <a:defRPr sz="1200"/>
            </a:lvl1pPr>
          </a:lstStyle>
          <a:p>
            <a:fld id="{6BA05CCD-0533-4C0D-9125-86C6020FDCC6}" type="slidenum">
              <a:rPr lang="en-US" smtClean="0"/>
              <a:pPr/>
              <a:t>‹#›</a:t>
            </a:fld>
            <a:endParaRPr lang="en-US" dirty="0"/>
          </a:p>
        </p:txBody>
      </p:sp>
    </p:spTree>
    <p:extLst>
      <p:ext uri="{BB962C8B-B14F-4D97-AF65-F5344CB8AC3E}">
        <p14:creationId xmlns:p14="http://schemas.microsoft.com/office/powerpoint/2010/main" val="178353893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75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133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3572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8770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8666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40665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476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8170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80871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3670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18629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8775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009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0297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598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406283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7792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36289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0853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2448862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485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582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04788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9969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2755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90362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8295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55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4964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8047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4266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110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83850" y="3124635"/>
            <a:ext cx="13156630" cy="2156037"/>
          </a:xfr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364491" y="5699760"/>
            <a:ext cx="10834872" cy="2570480"/>
          </a:xfrm>
        </p:spPr>
        <p:txBody>
          <a:bodyPr/>
          <a:lstStyle>
            <a:lvl1pPr marL="0" indent="0" algn="l">
              <a:buNone/>
              <a:defRPr>
                <a:solidFill>
                  <a:schemeClr val="tx1">
                    <a:tint val="75000"/>
                  </a:schemeClr>
                </a:solidFill>
              </a:defRPr>
            </a:lvl1pPr>
            <a:lvl2pPr marL="841392" indent="0" algn="ctr">
              <a:buNone/>
              <a:defRPr>
                <a:solidFill>
                  <a:schemeClr val="tx1">
                    <a:tint val="75000"/>
                  </a:schemeClr>
                </a:solidFill>
              </a:defRPr>
            </a:lvl2pPr>
            <a:lvl3pPr marL="1682785" indent="0" algn="ctr">
              <a:buNone/>
              <a:defRPr>
                <a:solidFill>
                  <a:schemeClr val="tx1">
                    <a:tint val="75000"/>
                  </a:schemeClr>
                </a:solidFill>
              </a:defRPr>
            </a:lvl3pPr>
            <a:lvl4pPr marL="2524179" indent="0" algn="ctr">
              <a:buNone/>
              <a:defRPr>
                <a:solidFill>
                  <a:schemeClr val="tx1">
                    <a:tint val="75000"/>
                  </a:schemeClr>
                </a:solidFill>
              </a:defRPr>
            </a:lvl4pPr>
            <a:lvl5pPr marL="3365571" indent="0" algn="ctr">
              <a:buNone/>
              <a:defRPr>
                <a:solidFill>
                  <a:schemeClr val="tx1">
                    <a:tint val="75000"/>
                  </a:schemeClr>
                </a:solidFill>
              </a:defRPr>
            </a:lvl5pPr>
            <a:lvl6pPr marL="4206965" indent="0" algn="ctr">
              <a:buNone/>
              <a:defRPr>
                <a:solidFill>
                  <a:schemeClr val="tx1">
                    <a:tint val="75000"/>
                  </a:schemeClr>
                </a:solidFill>
              </a:defRPr>
            </a:lvl6pPr>
            <a:lvl7pPr marL="5048357" indent="0" algn="ctr">
              <a:buNone/>
              <a:defRPr>
                <a:solidFill>
                  <a:schemeClr val="tx1">
                    <a:tint val="75000"/>
                  </a:schemeClr>
                </a:solidFill>
              </a:defRPr>
            </a:lvl7pPr>
            <a:lvl8pPr marL="5889750" indent="0" algn="ctr">
              <a:buNone/>
              <a:defRPr>
                <a:solidFill>
                  <a:schemeClr val="tx1">
                    <a:tint val="75000"/>
                  </a:schemeClr>
                </a:solidFill>
              </a:defRPr>
            </a:lvl8pPr>
            <a:lvl9pPr marL="6731141" indent="0" algn="ctr">
              <a:buNone/>
              <a:defRPr>
                <a:solidFill>
                  <a:schemeClr val="tx1">
                    <a:tint val="75000"/>
                  </a:schemeClr>
                </a:solidFill>
              </a:defRPr>
            </a:lvl9pPr>
          </a:lstStyle>
          <a:p>
            <a:r>
              <a:rPr lang="en-US"/>
              <a:t>Click to edit Master subtitle style</a:t>
            </a:r>
          </a:p>
        </p:txBody>
      </p:sp>
      <p:sp>
        <p:nvSpPr>
          <p:cNvPr id="4" name="TextBox 3"/>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302067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E18CF-7196-4B49-B21A-A9AF4587420C}" type="slidenum">
              <a:rPr lang="en-US" smtClean="0"/>
              <a:pPr/>
              <a:t>‹#›</a:t>
            </a:fld>
            <a:endParaRPr lang="en-US" dirty="0"/>
          </a:p>
        </p:txBody>
      </p:sp>
      <p:sp>
        <p:nvSpPr>
          <p:cNvPr id="7" name="TextBox 6"/>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3384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038458" y="591397"/>
            <a:ext cx="6839090"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1177" y="591397"/>
            <a:ext cx="20219248" cy="1258697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E18CF-7196-4B49-B21A-A9AF4587420C}" type="slidenum">
              <a:rPr lang="en-US" smtClean="0"/>
              <a:pPr/>
              <a:t>‹#›</a:t>
            </a:fld>
            <a:endParaRPr lang="en-US" dirty="0"/>
          </a:p>
        </p:txBody>
      </p:sp>
      <p:sp>
        <p:nvSpPr>
          <p:cNvPr id="7" name="TextBox 6"/>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317944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3221"/>
            </a:lvl1pPr>
            <a:lvl2pPr>
              <a:defRPr sz="2760"/>
            </a:lvl2pPr>
            <a:lvl3pPr>
              <a:defRPr sz="2071"/>
            </a:lvl3pPr>
            <a:lvl4pPr>
              <a:defRPr sz="1610"/>
            </a:lvl4pPr>
            <a:lvl5pPr>
              <a:defRPr sz="161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216809"/>
            <a:ext cx="17881600" cy="182739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8" name="Rectangle 7"/>
          <p:cNvSpPr/>
          <p:nvPr userDrawn="1"/>
        </p:nvSpPr>
        <p:spPr>
          <a:xfrm flipV="1">
            <a:off x="0" y="9514714"/>
            <a:ext cx="17881600" cy="6180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12" name="Slide Number Placeholder 3"/>
          <p:cNvSpPr txBox="1">
            <a:spLocks/>
          </p:cNvSpPr>
          <p:nvPr userDrawn="1"/>
        </p:nvSpPr>
        <p:spPr>
          <a:xfrm>
            <a:off x="1398641" y="9538783"/>
            <a:ext cx="15588881" cy="535517"/>
          </a:xfrm>
          <a:prstGeom prst="rect">
            <a:avLst/>
          </a:prstGeom>
        </p:spPr>
        <p:txBody>
          <a:bodyPr vert="horz" lIns="168297" tIns="84150" rIns="168297" bIns="84150" rtlCol="0" anchor="ctr"/>
          <a:lstStyle>
            <a:defPPr>
              <a:defRPr lang="en-US"/>
            </a:defPPr>
            <a:lvl1pPr marL="0" algn="r" defTabSz="731520" rtl="0" eaLnBrk="1" latinLnBrk="0" hangingPunct="1">
              <a:defRPr sz="1900" kern="1200">
                <a:solidFill>
                  <a:schemeClr val="tx1">
                    <a:tint val="75000"/>
                  </a:schemeClr>
                </a:solidFill>
                <a:latin typeface="+mn-lt"/>
                <a:ea typeface="+mn-ea"/>
                <a:cs typeface="+mn-cs"/>
              </a:defRPr>
            </a:lvl1pPr>
            <a:lvl2pPr marL="731520" algn="l" defTabSz="731520" rtl="0" eaLnBrk="1" latinLnBrk="0" hangingPunct="1">
              <a:defRPr sz="2900" kern="1200">
                <a:solidFill>
                  <a:schemeClr val="tx1"/>
                </a:solidFill>
                <a:latin typeface="+mn-lt"/>
                <a:ea typeface="+mn-ea"/>
                <a:cs typeface="+mn-cs"/>
              </a:defRPr>
            </a:lvl2pPr>
            <a:lvl3pPr marL="1463040" algn="l" defTabSz="731520" rtl="0" eaLnBrk="1" latinLnBrk="0" hangingPunct="1">
              <a:defRPr sz="2900" kern="1200">
                <a:solidFill>
                  <a:schemeClr val="tx1"/>
                </a:solidFill>
                <a:latin typeface="+mn-lt"/>
                <a:ea typeface="+mn-ea"/>
                <a:cs typeface="+mn-cs"/>
              </a:defRPr>
            </a:lvl3pPr>
            <a:lvl4pPr marL="2194560" algn="l" defTabSz="731520" rtl="0" eaLnBrk="1" latinLnBrk="0" hangingPunct="1">
              <a:defRPr sz="2900" kern="1200">
                <a:solidFill>
                  <a:schemeClr val="tx1"/>
                </a:solidFill>
                <a:latin typeface="+mn-lt"/>
                <a:ea typeface="+mn-ea"/>
                <a:cs typeface="+mn-cs"/>
              </a:defRPr>
            </a:lvl4pPr>
            <a:lvl5pPr marL="2926080" algn="l" defTabSz="731520" rtl="0" eaLnBrk="1" latinLnBrk="0" hangingPunct="1">
              <a:defRPr sz="2900" kern="1200">
                <a:solidFill>
                  <a:schemeClr val="tx1"/>
                </a:solidFill>
                <a:latin typeface="+mn-lt"/>
                <a:ea typeface="+mn-ea"/>
                <a:cs typeface="+mn-cs"/>
              </a:defRPr>
            </a:lvl5pPr>
            <a:lvl6pPr marL="3657600" algn="l" defTabSz="731520" rtl="0" eaLnBrk="1" latinLnBrk="0" hangingPunct="1">
              <a:defRPr sz="2900" kern="1200">
                <a:solidFill>
                  <a:schemeClr val="tx1"/>
                </a:solidFill>
                <a:latin typeface="+mn-lt"/>
                <a:ea typeface="+mn-ea"/>
                <a:cs typeface="+mn-cs"/>
              </a:defRPr>
            </a:lvl6pPr>
            <a:lvl7pPr marL="4389120" algn="l" defTabSz="731520" rtl="0" eaLnBrk="1" latinLnBrk="0" hangingPunct="1">
              <a:defRPr sz="2900" kern="1200">
                <a:solidFill>
                  <a:schemeClr val="tx1"/>
                </a:solidFill>
                <a:latin typeface="+mn-lt"/>
                <a:ea typeface="+mn-ea"/>
                <a:cs typeface="+mn-cs"/>
              </a:defRPr>
            </a:lvl7pPr>
            <a:lvl8pPr marL="5120640" algn="l" defTabSz="731520" rtl="0" eaLnBrk="1" latinLnBrk="0" hangingPunct="1">
              <a:defRPr sz="2900" kern="1200">
                <a:solidFill>
                  <a:schemeClr val="tx1"/>
                </a:solidFill>
                <a:latin typeface="+mn-lt"/>
                <a:ea typeface="+mn-ea"/>
                <a:cs typeface="+mn-cs"/>
              </a:defRPr>
            </a:lvl8pPr>
            <a:lvl9pPr marL="5852160" algn="l" defTabSz="731520" rtl="0" eaLnBrk="1" latinLnBrk="0" hangingPunct="1">
              <a:defRPr sz="2900" kern="1200">
                <a:solidFill>
                  <a:schemeClr val="tx1"/>
                </a:solidFill>
                <a:latin typeface="+mn-lt"/>
                <a:ea typeface="+mn-ea"/>
                <a:cs typeface="+mn-cs"/>
              </a:defRPr>
            </a:lvl9pPr>
          </a:lstStyle>
          <a:p>
            <a:pPr algn="ctr">
              <a:defRPr/>
            </a:pPr>
            <a:r>
              <a:rPr lang="en-US" sz="1725" b="1" dirty="0">
                <a:latin typeface="Avenir Black"/>
              </a:rPr>
              <a:t>PROPRIETARY AND CONFIDENTIAL</a:t>
            </a:r>
            <a:r>
              <a:rPr lang="en-US" sz="1725" b="1" baseline="0" dirty="0">
                <a:latin typeface="Avenir Black"/>
              </a:rPr>
              <a:t>      </a:t>
            </a:r>
            <a:r>
              <a:rPr lang="en-US" sz="1725" b="1" dirty="0">
                <a:latin typeface="Avenir Black"/>
              </a:rPr>
              <a:t>PAGE </a:t>
            </a:r>
            <a:fld id="{6F60DCEC-62E1-4884-A07A-54E5D184A4A4}" type="slidenum">
              <a:rPr lang="en-US" sz="1725" b="1" smtClean="0">
                <a:latin typeface="Avenir Black"/>
              </a:rPr>
              <a:pPr algn="ctr">
                <a:defRPr/>
              </a:pPr>
              <a:t>‹#›</a:t>
            </a:fld>
            <a:endParaRPr lang="en-US" sz="1725" b="1" dirty="0">
              <a:latin typeface="Avenir Black"/>
            </a:endParaRPr>
          </a:p>
        </p:txBody>
      </p:sp>
      <p:sp>
        <p:nvSpPr>
          <p:cNvPr id="10" name="TextBox 9"/>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2799184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12523" y="6463454"/>
            <a:ext cx="15199360" cy="1997710"/>
          </a:xfrm>
        </p:spPr>
        <p:txBody>
          <a:bodyPr anchor="t"/>
          <a:lstStyle>
            <a:lvl1pPr algn="l">
              <a:defRPr sz="7361" b="1" cap="all"/>
            </a:lvl1pPr>
          </a:lstStyle>
          <a:p>
            <a:r>
              <a:rPr lang="en-US"/>
              <a:t>Click to edit Master title style</a:t>
            </a:r>
          </a:p>
        </p:txBody>
      </p:sp>
      <p:sp>
        <p:nvSpPr>
          <p:cNvPr id="3" name="Text Placeholder 2"/>
          <p:cNvSpPr>
            <a:spLocks noGrp="1"/>
          </p:cNvSpPr>
          <p:nvPr>
            <p:ph type="body" idx="1"/>
          </p:nvPr>
        </p:nvSpPr>
        <p:spPr>
          <a:xfrm>
            <a:off x="1412523" y="4263180"/>
            <a:ext cx="15199360" cy="2200274"/>
          </a:xfrm>
        </p:spPr>
        <p:txBody>
          <a:bodyPr anchor="b"/>
          <a:lstStyle>
            <a:lvl1pPr marL="0" indent="0">
              <a:buNone/>
              <a:defRPr sz="3681">
                <a:solidFill>
                  <a:schemeClr val="tx1">
                    <a:tint val="75000"/>
                  </a:schemeClr>
                </a:solidFill>
              </a:defRPr>
            </a:lvl1pPr>
            <a:lvl2pPr marL="841392" indent="0">
              <a:buNone/>
              <a:defRPr sz="3336">
                <a:solidFill>
                  <a:schemeClr val="tx1">
                    <a:tint val="75000"/>
                  </a:schemeClr>
                </a:solidFill>
              </a:defRPr>
            </a:lvl2pPr>
            <a:lvl3pPr marL="1682785" indent="0">
              <a:buNone/>
              <a:defRPr sz="2991">
                <a:solidFill>
                  <a:schemeClr val="tx1">
                    <a:tint val="75000"/>
                  </a:schemeClr>
                </a:solidFill>
              </a:defRPr>
            </a:lvl3pPr>
            <a:lvl4pPr marL="2524179" indent="0">
              <a:buNone/>
              <a:defRPr sz="2531">
                <a:solidFill>
                  <a:schemeClr val="tx1">
                    <a:tint val="75000"/>
                  </a:schemeClr>
                </a:solidFill>
              </a:defRPr>
            </a:lvl4pPr>
            <a:lvl5pPr marL="3365571" indent="0">
              <a:buNone/>
              <a:defRPr sz="2531">
                <a:solidFill>
                  <a:schemeClr val="tx1">
                    <a:tint val="75000"/>
                  </a:schemeClr>
                </a:solidFill>
              </a:defRPr>
            </a:lvl5pPr>
            <a:lvl6pPr marL="4206965" indent="0">
              <a:buNone/>
              <a:defRPr sz="2531">
                <a:solidFill>
                  <a:schemeClr val="tx1">
                    <a:tint val="75000"/>
                  </a:schemeClr>
                </a:solidFill>
              </a:defRPr>
            </a:lvl6pPr>
            <a:lvl7pPr marL="5048357" indent="0">
              <a:buNone/>
              <a:defRPr sz="2531">
                <a:solidFill>
                  <a:schemeClr val="tx1">
                    <a:tint val="75000"/>
                  </a:schemeClr>
                </a:solidFill>
              </a:defRPr>
            </a:lvl7pPr>
            <a:lvl8pPr marL="5889750" indent="0">
              <a:buNone/>
              <a:defRPr sz="2531">
                <a:solidFill>
                  <a:schemeClr val="tx1">
                    <a:tint val="75000"/>
                  </a:schemeClr>
                </a:solidFill>
              </a:defRPr>
            </a:lvl8pPr>
            <a:lvl9pPr marL="6731141" indent="0">
              <a:buNone/>
              <a:defRPr sz="253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E18CF-7196-4B49-B21A-A9AF4587420C}" type="slidenum">
              <a:rPr lang="en-US" smtClean="0"/>
              <a:pPr/>
              <a:t>‹#›</a:t>
            </a:fld>
            <a:endParaRPr lang="en-US" dirty="0"/>
          </a:p>
        </p:txBody>
      </p:sp>
      <p:sp>
        <p:nvSpPr>
          <p:cNvPr id="7" name="TextBox 6"/>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183386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1185" y="3441277"/>
            <a:ext cx="13529169" cy="9737090"/>
          </a:xfrm>
        </p:spPr>
        <p:txBody>
          <a:bodyPr/>
          <a:lstStyle>
            <a:lvl1pPr>
              <a:defRPr sz="5175"/>
            </a:lvl1pPr>
            <a:lvl2pPr>
              <a:defRPr sz="4371"/>
            </a:lvl2pPr>
            <a:lvl3pPr>
              <a:defRPr sz="3681"/>
            </a:lvl3pPr>
            <a:lvl4pPr>
              <a:defRPr sz="3336"/>
            </a:lvl4pPr>
            <a:lvl5pPr>
              <a:defRPr sz="3336"/>
            </a:lvl5pPr>
            <a:lvl6pPr>
              <a:defRPr sz="3336"/>
            </a:lvl6pPr>
            <a:lvl7pPr>
              <a:defRPr sz="3336"/>
            </a:lvl7pPr>
            <a:lvl8pPr>
              <a:defRPr sz="3336"/>
            </a:lvl8pPr>
            <a:lvl9pPr>
              <a:defRPr sz="33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5348381" y="3460327"/>
            <a:ext cx="13529169" cy="9737090"/>
          </a:xfrm>
        </p:spPr>
        <p:txBody>
          <a:bodyPr/>
          <a:lstStyle>
            <a:lvl1pPr>
              <a:defRPr sz="5175"/>
            </a:lvl1pPr>
            <a:lvl2pPr>
              <a:defRPr sz="4371"/>
            </a:lvl2pPr>
            <a:lvl3pPr>
              <a:defRPr sz="3681"/>
            </a:lvl3pPr>
            <a:lvl4pPr>
              <a:defRPr sz="3336"/>
            </a:lvl4pPr>
            <a:lvl5pPr>
              <a:defRPr sz="3336"/>
            </a:lvl5pPr>
            <a:lvl6pPr>
              <a:defRPr sz="3336"/>
            </a:lvl6pPr>
            <a:lvl7pPr>
              <a:defRPr sz="3336"/>
            </a:lvl7pPr>
            <a:lvl8pPr>
              <a:defRPr sz="3336"/>
            </a:lvl8pPr>
            <a:lvl9pPr>
              <a:defRPr sz="33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E18CF-7196-4B49-B21A-A9AF4587420C}" type="slidenum">
              <a:rPr lang="en-US" smtClean="0"/>
              <a:pPr/>
              <a:t>‹#›</a:t>
            </a:fld>
            <a:endParaRPr lang="en-US" dirty="0"/>
          </a:p>
        </p:txBody>
      </p:sp>
      <p:sp>
        <p:nvSpPr>
          <p:cNvPr id="8" name="Rectangle 7"/>
          <p:cNvSpPr/>
          <p:nvPr userDrawn="1"/>
        </p:nvSpPr>
        <p:spPr>
          <a:xfrm>
            <a:off x="0" y="-216809"/>
            <a:ext cx="17881600" cy="182739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9" name="Rectangle 8"/>
          <p:cNvSpPr/>
          <p:nvPr userDrawn="1"/>
        </p:nvSpPr>
        <p:spPr>
          <a:xfrm flipV="1">
            <a:off x="0" y="9858164"/>
            <a:ext cx="17881600" cy="27462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10" name="TextBox 9"/>
          <p:cNvSpPr txBox="1"/>
          <p:nvPr userDrawn="1"/>
        </p:nvSpPr>
        <p:spPr>
          <a:xfrm>
            <a:off x="15499579" y="9547420"/>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148322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4080" y="402802"/>
            <a:ext cx="1609344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94082" y="2251499"/>
            <a:ext cx="7900813" cy="938318"/>
          </a:xfrm>
        </p:spPr>
        <p:txBody>
          <a:bodyPr anchor="b"/>
          <a:lstStyle>
            <a:lvl1pPr marL="0" indent="0">
              <a:buNone/>
              <a:defRPr sz="4371" b="1"/>
            </a:lvl1pPr>
            <a:lvl2pPr marL="841392" indent="0">
              <a:buNone/>
              <a:defRPr sz="3681" b="1"/>
            </a:lvl2pPr>
            <a:lvl3pPr marL="1682785" indent="0">
              <a:buNone/>
              <a:defRPr sz="3336" b="1"/>
            </a:lvl3pPr>
            <a:lvl4pPr marL="2524179" indent="0">
              <a:buNone/>
              <a:defRPr sz="2991" b="1"/>
            </a:lvl4pPr>
            <a:lvl5pPr marL="3365571" indent="0">
              <a:buNone/>
              <a:defRPr sz="2991" b="1"/>
            </a:lvl5pPr>
            <a:lvl6pPr marL="4206965" indent="0">
              <a:buNone/>
              <a:defRPr sz="2991" b="1"/>
            </a:lvl6pPr>
            <a:lvl7pPr marL="5048357" indent="0">
              <a:buNone/>
              <a:defRPr sz="2991" b="1"/>
            </a:lvl7pPr>
            <a:lvl8pPr marL="5889750" indent="0">
              <a:buNone/>
              <a:defRPr sz="2991" b="1"/>
            </a:lvl8pPr>
            <a:lvl9pPr marL="6731141" indent="0">
              <a:buNone/>
              <a:defRPr sz="2991" b="1"/>
            </a:lvl9pPr>
          </a:lstStyle>
          <a:p>
            <a:pPr lvl="0"/>
            <a:r>
              <a:rPr lang="en-US"/>
              <a:t>Click to edit Master text styles</a:t>
            </a:r>
          </a:p>
        </p:txBody>
      </p:sp>
      <p:sp>
        <p:nvSpPr>
          <p:cNvPr id="4" name="Content Placeholder 3"/>
          <p:cNvSpPr>
            <a:spLocks noGrp="1"/>
          </p:cNvSpPr>
          <p:nvPr>
            <p:ph sz="half" idx="2"/>
          </p:nvPr>
        </p:nvSpPr>
        <p:spPr>
          <a:xfrm>
            <a:off x="894082" y="3189817"/>
            <a:ext cx="7900813" cy="5795222"/>
          </a:xfrm>
        </p:spPr>
        <p:txBody>
          <a:bodyPr/>
          <a:lstStyle>
            <a:lvl1pPr>
              <a:defRPr sz="4371"/>
            </a:lvl1pPr>
            <a:lvl2pPr>
              <a:defRPr sz="3681"/>
            </a:lvl2pPr>
            <a:lvl3pPr>
              <a:defRPr sz="3336"/>
            </a:lvl3pPr>
            <a:lvl4pPr>
              <a:defRPr sz="2991"/>
            </a:lvl4pPr>
            <a:lvl5pPr>
              <a:defRPr sz="2991"/>
            </a:lvl5pPr>
            <a:lvl6pPr>
              <a:defRPr sz="2991"/>
            </a:lvl6pPr>
            <a:lvl7pPr>
              <a:defRPr sz="2991"/>
            </a:lvl7pPr>
            <a:lvl8pPr>
              <a:defRPr sz="2991"/>
            </a:lvl8pPr>
            <a:lvl9pPr>
              <a:defRPr sz="2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083607" y="2251499"/>
            <a:ext cx="7903916" cy="938318"/>
          </a:xfrm>
        </p:spPr>
        <p:txBody>
          <a:bodyPr anchor="b"/>
          <a:lstStyle>
            <a:lvl1pPr marL="0" indent="0">
              <a:buNone/>
              <a:defRPr sz="4371" b="1"/>
            </a:lvl1pPr>
            <a:lvl2pPr marL="841392" indent="0">
              <a:buNone/>
              <a:defRPr sz="3681" b="1"/>
            </a:lvl2pPr>
            <a:lvl3pPr marL="1682785" indent="0">
              <a:buNone/>
              <a:defRPr sz="3336" b="1"/>
            </a:lvl3pPr>
            <a:lvl4pPr marL="2524179" indent="0">
              <a:buNone/>
              <a:defRPr sz="2991" b="1"/>
            </a:lvl4pPr>
            <a:lvl5pPr marL="3365571" indent="0">
              <a:buNone/>
              <a:defRPr sz="2991" b="1"/>
            </a:lvl5pPr>
            <a:lvl6pPr marL="4206965" indent="0">
              <a:buNone/>
              <a:defRPr sz="2991" b="1"/>
            </a:lvl6pPr>
            <a:lvl7pPr marL="5048357" indent="0">
              <a:buNone/>
              <a:defRPr sz="2991" b="1"/>
            </a:lvl7pPr>
            <a:lvl8pPr marL="5889750" indent="0">
              <a:buNone/>
              <a:defRPr sz="2991" b="1"/>
            </a:lvl8pPr>
            <a:lvl9pPr marL="6731141" indent="0">
              <a:buNone/>
              <a:defRPr sz="2991" b="1"/>
            </a:lvl9pPr>
          </a:lstStyle>
          <a:p>
            <a:pPr lvl="0"/>
            <a:r>
              <a:rPr lang="en-US"/>
              <a:t>Click to edit Master text styles</a:t>
            </a:r>
          </a:p>
        </p:txBody>
      </p:sp>
      <p:sp>
        <p:nvSpPr>
          <p:cNvPr id="6" name="Content Placeholder 5"/>
          <p:cNvSpPr>
            <a:spLocks noGrp="1"/>
          </p:cNvSpPr>
          <p:nvPr>
            <p:ph sz="quarter" idx="4"/>
          </p:nvPr>
        </p:nvSpPr>
        <p:spPr>
          <a:xfrm>
            <a:off x="9083607" y="3189817"/>
            <a:ext cx="7903916" cy="5795222"/>
          </a:xfrm>
        </p:spPr>
        <p:txBody>
          <a:bodyPr/>
          <a:lstStyle>
            <a:lvl1pPr>
              <a:defRPr sz="4371"/>
            </a:lvl1pPr>
            <a:lvl2pPr>
              <a:defRPr sz="3681"/>
            </a:lvl2pPr>
            <a:lvl3pPr>
              <a:defRPr sz="3336"/>
            </a:lvl3pPr>
            <a:lvl4pPr>
              <a:defRPr sz="2991"/>
            </a:lvl4pPr>
            <a:lvl5pPr>
              <a:defRPr sz="2991"/>
            </a:lvl5pPr>
            <a:lvl6pPr>
              <a:defRPr sz="2991"/>
            </a:lvl6pPr>
            <a:lvl7pPr>
              <a:defRPr sz="2991"/>
            </a:lvl7pPr>
            <a:lvl8pPr>
              <a:defRPr sz="2991"/>
            </a:lvl8pPr>
            <a:lvl9pPr>
              <a:defRPr sz="299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E18CF-7196-4B49-B21A-A9AF4587420C}" type="slidenum">
              <a:rPr lang="en-US" smtClean="0"/>
              <a:pPr/>
              <a:t>‹#›</a:t>
            </a:fld>
            <a:endParaRPr lang="en-US" dirty="0"/>
          </a:p>
        </p:txBody>
      </p:sp>
      <p:sp>
        <p:nvSpPr>
          <p:cNvPr id="10" name="Rectangle 9"/>
          <p:cNvSpPr/>
          <p:nvPr userDrawn="1"/>
        </p:nvSpPr>
        <p:spPr>
          <a:xfrm>
            <a:off x="0" y="-216809"/>
            <a:ext cx="17881600" cy="182739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11" name="Rectangle 10"/>
          <p:cNvSpPr/>
          <p:nvPr userDrawn="1"/>
        </p:nvSpPr>
        <p:spPr>
          <a:xfrm flipV="1">
            <a:off x="0" y="9858164"/>
            <a:ext cx="17881600" cy="27462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336" dirty="0"/>
          </a:p>
        </p:txBody>
      </p:sp>
      <p:sp>
        <p:nvSpPr>
          <p:cNvPr id="12" name="TextBox 11"/>
          <p:cNvSpPr txBox="1"/>
          <p:nvPr userDrawn="1"/>
        </p:nvSpPr>
        <p:spPr>
          <a:xfrm>
            <a:off x="15499579" y="95220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376269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E18CF-7196-4B49-B21A-A9AF4587420C}" type="slidenum">
              <a:rPr lang="en-US" smtClean="0"/>
              <a:pPr/>
              <a:t>‹#›</a:t>
            </a:fld>
            <a:endParaRPr lang="en-US" dirty="0"/>
          </a:p>
        </p:txBody>
      </p:sp>
      <p:sp>
        <p:nvSpPr>
          <p:cNvPr id="6" name="TextBox 5"/>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1939600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2E18CF-7196-4B49-B21A-A9AF4587420C}" type="slidenum">
              <a:rPr lang="en-US" smtClean="0"/>
              <a:pPr/>
              <a:t>‹#›</a:t>
            </a:fld>
            <a:endParaRPr lang="en-US" dirty="0"/>
          </a:p>
        </p:txBody>
      </p:sp>
      <p:sp>
        <p:nvSpPr>
          <p:cNvPr id="5" name="TextBox 4"/>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3509946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4081" y="400473"/>
            <a:ext cx="5882923" cy="1704340"/>
          </a:xfrm>
        </p:spPr>
        <p:txBody>
          <a:bodyPr anchor="b"/>
          <a:lstStyle>
            <a:lvl1pPr algn="l">
              <a:defRPr sz="3681" b="1"/>
            </a:lvl1pPr>
          </a:lstStyle>
          <a:p>
            <a:r>
              <a:rPr lang="en-US"/>
              <a:t>Click to edit Master title style</a:t>
            </a:r>
          </a:p>
        </p:txBody>
      </p:sp>
      <p:sp>
        <p:nvSpPr>
          <p:cNvPr id="3" name="Content Placeholder 2"/>
          <p:cNvSpPr>
            <a:spLocks noGrp="1"/>
          </p:cNvSpPr>
          <p:nvPr>
            <p:ph idx="1"/>
          </p:nvPr>
        </p:nvSpPr>
        <p:spPr>
          <a:xfrm>
            <a:off x="6991215" y="400474"/>
            <a:ext cx="9996311" cy="8584566"/>
          </a:xfrm>
        </p:spPr>
        <p:txBody>
          <a:bodyPr/>
          <a:lstStyle>
            <a:lvl1pPr>
              <a:defRPr sz="5867"/>
            </a:lvl1pPr>
            <a:lvl2pPr>
              <a:defRPr sz="5175"/>
            </a:lvl2pPr>
            <a:lvl3pPr>
              <a:defRPr sz="4371"/>
            </a:lvl3pPr>
            <a:lvl4pPr>
              <a:defRPr sz="3681"/>
            </a:lvl4pPr>
            <a:lvl5pPr>
              <a:defRPr sz="3681"/>
            </a:lvl5pPr>
            <a:lvl6pPr>
              <a:defRPr sz="3681"/>
            </a:lvl6pPr>
            <a:lvl7pPr>
              <a:defRPr sz="3681"/>
            </a:lvl7pPr>
            <a:lvl8pPr>
              <a:defRPr sz="3681"/>
            </a:lvl8pPr>
            <a:lvl9pPr>
              <a:defRPr sz="36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4081" y="2104814"/>
            <a:ext cx="5882923" cy="6880226"/>
          </a:xfrm>
        </p:spPr>
        <p:txBody>
          <a:bodyPr/>
          <a:lstStyle>
            <a:lvl1pPr marL="0" indent="0">
              <a:buNone/>
              <a:defRPr sz="2531"/>
            </a:lvl1pPr>
            <a:lvl2pPr marL="841392" indent="0">
              <a:buNone/>
              <a:defRPr sz="2186"/>
            </a:lvl2pPr>
            <a:lvl3pPr marL="1682785" indent="0">
              <a:buNone/>
              <a:defRPr sz="1840"/>
            </a:lvl3pPr>
            <a:lvl4pPr marL="2524179" indent="0">
              <a:buNone/>
              <a:defRPr sz="1610"/>
            </a:lvl4pPr>
            <a:lvl5pPr marL="3365571" indent="0">
              <a:buNone/>
              <a:defRPr sz="1610"/>
            </a:lvl5pPr>
            <a:lvl6pPr marL="4206965" indent="0">
              <a:buNone/>
              <a:defRPr sz="1610"/>
            </a:lvl6pPr>
            <a:lvl7pPr marL="5048357" indent="0">
              <a:buNone/>
              <a:defRPr sz="1610"/>
            </a:lvl7pPr>
            <a:lvl8pPr marL="5889750" indent="0">
              <a:buNone/>
              <a:defRPr sz="1610"/>
            </a:lvl8pPr>
            <a:lvl9pPr marL="6731141" indent="0">
              <a:buNone/>
              <a:defRPr sz="161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E18CF-7196-4B49-B21A-A9AF4587420C}" type="slidenum">
              <a:rPr lang="en-US" smtClean="0"/>
              <a:pPr/>
              <a:t>‹#›</a:t>
            </a:fld>
            <a:endParaRPr lang="en-US" dirty="0"/>
          </a:p>
        </p:txBody>
      </p:sp>
      <p:sp>
        <p:nvSpPr>
          <p:cNvPr id="8" name="TextBox 7"/>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179790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04919" y="7040880"/>
            <a:ext cx="10728960" cy="831216"/>
          </a:xfrm>
        </p:spPr>
        <p:txBody>
          <a:bodyPr anchor="b"/>
          <a:lstStyle>
            <a:lvl1pPr algn="l">
              <a:defRPr sz="3681" b="1"/>
            </a:lvl1pPr>
          </a:lstStyle>
          <a:p>
            <a:r>
              <a:rPr lang="en-US"/>
              <a:t>Click to edit Master title style</a:t>
            </a:r>
          </a:p>
        </p:txBody>
      </p:sp>
      <p:sp>
        <p:nvSpPr>
          <p:cNvPr id="3" name="Picture Placeholder 2"/>
          <p:cNvSpPr>
            <a:spLocks noGrp="1"/>
          </p:cNvSpPr>
          <p:nvPr>
            <p:ph type="pic" idx="1"/>
          </p:nvPr>
        </p:nvSpPr>
        <p:spPr>
          <a:xfrm>
            <a:off x="3504919" y="898737"/>
            <a:ext cx="10728960" cy="6035040"/>
          </a:xfrm>
        </p:spPr>
        <p:txBody>
          <a:bodyPr/>
          <a:lstStyle>
            <a:lvl1pPr marL="0" indent="0">
              <a:buNone/>
              <a:defRPr sz="5867"/>
            </a:lvl1pPr>
            <a:lvl2pPr marL="841392" indent="0">
              <a:buNone/>
              <a:defRPr sz="5175"/>
            </a:lvl2pPr>
            <a:lvl3pPr marL="1682785" indent="0">
              <a:buNone/>
              <a:defRPr sz="4371"/>
            </a:lvl3pPr>
            <a:lvl4pPr marL="2524179" indent="0">
              <a:buNone/>
              <a:defRPr sz="3681"/>
            </a:lvl4pPr>
            <a:lvl5pPr marL="3365571" indent="0">
              <a:buNone/>
              <a:defRPr sz="3681"/>
            </a:lvl5pPr>
            <a:lvl6pPr marL="4206965" indent="0">
              <a:buNone/>
              <a:defRPr sz="3681"/>
            </a:lvl6pPr>
            <a:lvl7pPr marL="5048357" indent="0">
              <a:buNone/>
              <a:defRPr sz="3681"/>
            </a:lvl7pPr>
            <a:lvl8pPr marL="5889750" indent="0">
              <a:buNone/>
              <a:defRPr sz="3681"/>
            </a:lvl8pPr>
            <a:lvl9pPr marL="6731141" indent="0">
              <a:buNone/>
              <a:defRPr sz="3681"/>
            </a:lvl9pPr>
          </a:lstStyle>
          <a:p>
            <a:endParaRPr lang="en-US" dirty="0"/>
          </a:p>
        </p:txBody>
      </p:sp>
      <p:sp>
        <p:nvSpPr>
          <p:cNvPr id="4" name="Text Placeholder 3"/>
          <p:cNvSpPr>
            <a:spLocks noGrp="1"/>
          </p:cNvSpPr>
          <p:nvPr>
            <p:ph type="body" sz="half" idx="2"/>
          </p:nvPr>
        </p:nvSpPr>
        <p:spPr>
          <a:xfrm>
            <a:off x="3504919" y="7872096"/>
            <a:ext cx="10728960" cy="1180464"/>
          </a:xfrm>
        </p:spPr>
        <p:txBody>
          <a:bodyPr/>
          <a:lstStyle>
            <a:lvl1pPr marL="0" indent="0">
              <a:buNone/>
              <a:defRPr sz="2531"/>
            </a:lvl1pPr>
            <a:lvl2pPr marL="841392" indent="0">
              <a:buNone/>
              <a:defRPr sz="2186"/>
            </a:lvl2pPr>
            <a:lvl3pPr marL="1682785" indent="0">
              <a:buNone/>
              <a:defRPr sz="1840"/>
            </a:lvl3pPr>
            <a:lvl4pPr marL="2524179" indent="0">
              <a:buNone/>
              <a:defRPr sz="1610"/>
            </a:lvl4pPr>
            <a:lvl5pPr marL="3365571" indent="0">
              <a:buNone/>
              <a:defRPr sz="1610"/>
            </a:lvl5pPr>
            <a:lvl6pPr marL="4206965" indent="0">
              <a:buNone/>
              <a:defRPr sz="1610"/>
            </a:lvl6pPr>
            <a:lvl7pPr marL="5048357" indent="0">
              <a:buNone/>
              <a:defRPr sz="1610"/>
            </a:lvl7pPr>
            <a:lvl8pPr marL="5889750" indent="0">
              <a:buNone/>
              <a:defRPr sz="1610"/>
            </a:lvl8pPr>
            <a:lvl9pPr marL="6731141" indent="0">
              <a:buNone/>
              <a:defRPr sz="161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E18CF-7196-4B49-B21A-A9AF4587420C}" type="slidenum">
              <a:rPr lang="en-US" smtClean="0"/>
              <a:pPr/>
              <a:t>‹#›</a:t>
            </a:fld>
            <a:endParaRPr lang="en-US" dirty="0"/>
          </a:p>
        </p:txBody>
      </p:sp>
      <p:sp>
        <p:nvSpPr>
          <p:cNvPr id="8" name="TextBox 7"/>
          <p:cNvSpPr txBox="1"/>
          <p:nvPr userDrawn="1"/>
        </p:nvSpPr>
        <p:spPr>
          <a:xfrm>
            <a:off x="15499579" y="9750633"/>
            <a:ext cx="2081804" cy="340093"/>
          </a:xfrm>
          <a:prstGeom prst="rect">
            <a:avLst/>
          </a:prstGeom>
          <a:noFill/>
        </p:spPr>
        <p:txBody>
          <a:bodyPr wrap="square" rtlCol="0">
            <a:spAutoFit/>
          </a:bodyPr>
          <a:lstStyle/>
          <a:p>
            <a:pPr algn="r"/>
            <a:r>
              <a:rPr lang="en-US" sz="1610" dirty="0"/>
              <a:t>Slide </a:t>
            </a:r>
            <a:fld id="{4F9C36EF-759B-41EB-8458-C94AFC4562A1}" type="slidenum">
              <a:rPr lang="en-US" sz="1610" smtClean="0"/>
              <a:pPr algn="r"/>
              <a:t>‹#›</a:t>
            </a:fld>
            <a:endParaRPr lang="en-US" sz="1610" dirty="0"/>
          </a:p>
        </p:txBody>
      </p:sp>
    </p:spTree>
    <p:extLst>
      <p:ext uri="{BB962C8B-B14F-4D97-AF65-F5344CB8AC3E}">
        <p14:creationId xmlns:p14="http://schemas.microsoft.com/office/powerpoint/2010/main" val="1767020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402802"/>
            <a:ext cx="16093440" cy="1676400"/>
          </a:xfrm>
          <a:prstGeom prst="rect">
            <a:avLst/>
          </a:prstGeom>
        </p:spPr>
        <p:txBody>
          <a:bodyPr vert="horz" lIns="146304" tIns="73152" rIns="146304" bIns="73152" rtlCol="0" anchor="ctr">
            <a:normAutofit/>
          </a:bodyPr>
          <a:lstStyle/>
          <a:p>
            <a:r>
              <a:rPr lang="en-US"/>
              <a:t>Click to edit Master title style</a:t>
            </a:r>
          </a:p>
        </p:txBody>
      </p:sp>
      <p:sp>
        <p:nvSpPr>
          <p:cNvPr id="3" name="Text Placeholder 2"/>
          <p:cNvSpPr>
            <a:spLocks noGrp="1"/>
          </p:cNvSpPr>
          <p:nvPr>
            <p:ph type="body" idx="1"/>
          </p:nvPr>
        </p:nvSpPr>
        <p:spPr>
          <a:xfrm>
            <a:off x="894080" y="2346972"/>
            <a:ext cx="16093440" cy="6638079"/>
          </a:xfrm>
          <a:prstGeom prst="rect">
            <a:avLst/>
          </a:prstGeom>
        </p:spPr>
        <p:txBody>
          <a:bodyPr vert="horz" lIns="146304" tIns="73152" rIns="146304" bIns="731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322658"/>
            <a:ext cx="4172373" cy="535517"/>
          </a:xfrm>
          <a:prstGeom prst="rect">
            <a:avLst/>
          </a:prstGeom>
        </p:spPr>
        <p:txBody>
          <a:bodyPr vert="horz" lIns="146304" tIns="73152" rIns="146304" bIns="73152" rtlCol="0" anchor="ctr"/>
          <a:lstStyle>
            <a:lvl1pPr algn="l">
              <a:defRPr sz="2186">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109550" y="9322658"/>
            <a:ext cx="5662507" cy="535517"/>
          </a:xfrm>
          <a:prstGeom prst="rect">
            <a:avLst/>
          </a:prstGeom>
        </p:spPr>
        <p:txBody>
          <a:bodyPr vert="horz" lIns="146304" tIns="73152" rIns="146304" bIns="73152" rtlCol="0" anchor="ctr"/>
          <a:lstStyle>
            <a:lvl1pPr algn="ctr">
              <a:defRPr sz="218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815148" y="9322658"/>
            <a:ext cx="4172373" cy="535517"/>
          </a:xfrm>
          <a:prstGeom prst="rect">
            <a:avLst/>
          </a:prstGeom>
        </p:spPr>
        <p:txBody>
          <a:bodyPr vert="horz" lIns="146304" tIns="73152" rIns="146304" bIns="73152" rtlCol="0" anchor="ctr"/>
          <a:lstStyle>
            <a:lvl1pPr algn="r">
              <a:defRPr sz="2186">
                <a:solidFill>
                  <a:schemeClr val="tx1">
                    <a:tint val="75000"/>
                  </a:schemeClr>
                </a:solidFill>
              </a:defRPr>
            </a:lvl1pPr>
          </a:lstStyle>
          <a:p>
            <a:fld id="{4C2E18CF-7196-4B49-B21A-A9AF4587420C}" type="slidenum">
              <a:rPr lang="en-US" smtClean="0"/>
              <a:pPr/>
              <a:t>‹#›</a:t>
            </a:fld>
            <a:endParaRPr lang="en-US" dirty="0"/>
          </a:p>
        </p:txBody>
      </p:sp>
    </p:spTree>
    <p:extLst>
      <p:ext uri="{BB962C8B-B14F-4D97-AF65-F5344CB8AC3E}">
        <p14:creationId xmlns:p14="http://schemas.microsoft.com/office/powerpoint/2010/main" val="1897685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841392" rtl="0" eaLnBrk="1" latinLnBrk="0" hangingPunct="1">
        <a:spcBef>
          <a:spcPct val="0"/>
        </a:spcBef>
        <a:buNone/>
        <a:defRPr sz="8052" kern="1200">
          <a:solidFill>
            <a:schemeClr val="tx1"/>
          </a:solidFill>
          <a:latin typeface="+mj-lt"/>
          <a:ea typeface="+mj-ea"/>
          <a:cs typeface="+mj-cs"/>
        </a:defRPr>
      </a:lvl1pPr>
    </p:titleStyle>
    <p:bodyStyle>
      <a:lvl1pPr marL="631045" indent="-631045" algn="l" defTabSz="841392" rtl="0" eaLnBrk="1" latinLnBrk="0" hangingPunct="1">
        <a:spcBef>
          <a:spcPct val="20000"/>
        </a:spcBef>
        <a:buFont typeface="Arial"/>
        <a:buChar char="•"/>
        <a:defRPr sz="5867" kern="1200">
          <a:solidFill>
            <a:schemeClr val="tx1"/>
          </a:solidFill>
          <a:latin typeface="+mn-lt"/>
          <a:ea typeface="+mn-ea"/>
          <a:cs typeface="+mn-cs"/>
        </a:defRPr>
      </a:lvl1pPr>
      <a:lvl2pPr marL="1367264" indent="-525870" algn="l" defTabSz="841392" rtl="0" eaLnBrk="1" latinLnBrk="0" hangingPunct="1">
        <a:spcBef>
          <a:spcPct val="20000"/>
        </a:spcBef>
        <a:buFont typeface="Arial"/>
        <a:buChar char="–"/>
        <a:defRPr sz="5175" kern="1200">
          <a:solidFill>
            <a:schemeClr val="tx1"/>
          </a:solidFill>
          <a:latin typeface="+mn-lt"/>
          <a:ea typeface="+mn-ea"/>
          <a:cs typeface="+mn-cs"/>
        </a:defRPr>
      </a:lvl2pPr>
      <a:lvl3pPr marL="2103482" indent="-420697" algn="l" defTabSz="841392" rtl="0" eaLnBrk="1" latinLnBrk="0" hangingPunct="1">
        <a:spcBef>
          <a:spcPct val="20000"/>
        </a:spcBef>
        <a:buFont typeface="Arial"/>
        <a:buChar char="•"/>
        <a:defRPr sz="4371" kern="1200">
          <a:solidFill>
            <a:schemeClr val="tx1"/>
          </a:solidFill>
          <a:latin typeface="+mn-lt"/>
          <a:ea typeface="+mn-ea"/>
          <a:cs typeface="+mn-cs"/>
        </a:defRPr>
      </a:lvl3pPr>
      <a:lvl4pPr marL="2944875" indent="-420697" algn="l" defTabSz="841392" rtl="0" eaLnBrk="1" latinLnBrk="0" hangingPunct="1">
        <a:spcBef>
          <a:spcPct val="20000"/>
        </a:spcBef>
        <a:buFont typeface="Arial"/>
        <a:buChar char="–"/>
        <a:defRPr sz="3681" kern="1200">
          <a:solidFill>
            <a:schemeClr val="tx1"/>
          </a:solidFill>
          <a:latin typeface="+mn-lt"/>
          <a:ea typeface="+mn-ea"/>
          <a:cs typeface="+mn-cs"/>
        </a:defRPr>
      </a:lvl4pPr>
      <a:lvl5pPr marL="3786267" indent="-420697" algn="l" defTabSz="841392" rtl="0" eaLnBrk="1" latinLnBrk="0" hangingPunct="1">
        <a:spcBef>
          <a:spcPct val="20000"/>
        </a:spcBef>
        <a:buFont typeface="Arial"/>
        <a:buChar char="»"/>
        <a:defRPr sz="3681" kern="1200">
          <a:solidFill>
            <a:schemeClr val="tx1"/>
          </a:solidFill>
          <a:latin typeface="+mn-lt"/>
          <a:ea typeface="+mn-ea"/>
          <a:cs typeface="+mn-cs"/>
        </a:defRPr>
      </a:lvl5pPr>
      <a:lvl6pPr marL="4627662" indent="-420697" algn="l" defTabSz="841392" rtl="0" eaLnBrk="1" latinLnBrk="0" hangingPunct="1">
        <a:spcBef>
          <a:spcPct val="20000"/>
        </a:spcBef>
        <a:buFont typeface="Arial"/>
        <a:buChar char="•"/>
        <a:defRPr sz="3681" kern="1200">
          <a:solidFill>
            <a:schemeClr val="tx1"/>
          </a:solidFill>
          <a:latin typeface="+mn-lt"/>
          <a:ea typeface="+mn-ea"/>
          <a:cs typeface="+mn-cs"/>
        </a:defRPr>
      </a:lvl6pPr>
      <a:lvl7pPr marL="5469054" indent="-420697" algn="l" defTabSz="841392" rtl="0" eaLnBrk="1" latinLnBrk="0" hangingPunct="1">
        <a:spcBef>
          <a:spcPct val="20000"/>
        </a:spcBef>
        <a:buFont typeface="Arial"/>
        <a:buChar char="•"/>
        <a:defRPr sz="3681" kern="1200">
          <a:solidFill>
            <a:schemeClr val="tx1"/>
          </a:solidFill>
          <a:latin typeface="+mn-lt"/>
          <a:ea typeface="+mn-ea"/>
          <a:cs typeface="+mn-cs"/>
        </a:defRPr>
      </a:lvl7pPr>
      <a:lvl8pPr marL="6310446" indent="-420697" algn="l" defTabSz="841392" rtl="0" eaLnBrk="1" latinLnBrk="0" hangingPunct="1">
        <a:spcBef>
          <a:spcPct val="20000"/>
        </a:spcBef>
        <a:buFont typeface="Arial"/>
        <a:buChar char="•"/>
        <a:defRPr sz="3681" kern="1200">
          <a:solidFill>
            <a:schemeClr val="tx1"/>
          </a:solidFill>
          <a:latin typeface="+mn-lt"/>
          <a:ea typeface="+mn-ea"/>
          <a:cs typeface="+mn-cs"/>
        </a:defRPr>
      </a:lvl8pPr>
      <a:lvl9pPr marL="7151840" indent="-420697" algn="l" defTabSz="841392" rtl="0" eaLnBrk="1" latinLnBrk="0" hangingPunct="1">
        <a:spcBef>
          <a:spcPct val="20000"/>
        </a:spcBef>
        <a:buFont typeface="Arial"/>
        <a:buChar char="•"/>
        <a:defRPr sz="3681" kern="1200">
          <a:solidFill>
            <a:schemeClr val="tx1"/>
          </a:solidFill>
          <a:latin typeface="+mn-lt"/>
          <a:ea typeface="+mn-ea"/>
          <a:cs typeface="+mn-cs"/>
        </a:defRPr>
      </a:lvl9pPr>
    </p:bodyStyle>
    <p:otherStyle>
      <a:defPPr>
        <a:defRPr lang="en-US"/>
      </a:defPPr>
      <a:lvl1pPr marL="0" algn="l" defTabSz="841392" rtl="0" eaLnBrk="1" latinLnBrk="0" hangingPunct="1">
        <a:defRPr sz="3336" kern="1200">
          <a:solidFill>
            <a:schemeClr val="tx1"/>
          </a:solidFill>
          <a:latin typeface="+mn-lt"/>
          <a:ea typeface="+mn-ea"/>
          <a:cs typeface="+mn-cs"/>
        </a:defRPr>
      </a:lvl1pPr>
      <a:lvl2pPr marL="841392" algn="l" defTabSz="841392" rtl="0" eaLnBrk="1" latinLnBrk="0" hangingPunct="1">
        <a:defRPr sz="3336" kern="1200">
          <a:solidFill>
            <a:schemeClr val="tx1"/>
          </a:solidFill>
          <a:latin typeface="+mn-lt"/>
          <a:ea typeface="+mn-ea"/>
          <a:cs typeface="+mn-cs"/>
        </a:defRPr>
      </a:lvl2pPr>
      <a:lvl3pPr marL="1682785" algn="l" defTabSz="841392" rtl="0" eaLnBrk="1" latinLnBrk="0" hangingPunct="1">
        <a:defRPr sz="3336" kern="1200">
          <a:solidFill>
            <a:schemeClr val="tx1"/>
          </a:solidFill>
          <a:latin typeface="+mn-lt"/>
          <a:ea typeface="+mn-ea"/>
          <a:cs typeface="+mn-cs"/>
        </a:defRPr>
      </a:lvl3pPr>
      <a:lvl4pPr marL="2524179" algn="l" defTabSz="841392" rtl="0" eaLnBrk="1" latinLnBrk="0" hangingPunct="1">
        <a:defRPr sz="3336" kern="1200">
          <a:solidFill>
            <a:schemeClr val="tx1"/>
          </a:solidFill>
          <a:latin typeface="+mn-lt"/>
          <a:ea typeface="+mn-ea"/>
          <a:cs typeface="+mn-cs"/>
        </a:defRPr>
      </a:lvl4pPr>
      <a:lvl5pPr marL="3365571" algn="l" defTabSz="841392" rtl="0" eaLnBrk="1" latinLnBrk="0" hangingPunct="1">
        <a:defRPr sz="3336" kern="1200">
          <a:solidFill>
            <a:schemeClr val="tx1"/>
          </a:solidFill>
          <a:latin typeface="+mn-lt"/>
          <a:ea typeface="+mn-ea"/>
          <a:cs typeface="+mn-cs"/>
        </a:defRPr>
      </a:lvl5pPr>
      <a:lvl6pPr marL="4206965" algn="l" defTabSz="841392" rtl="0" eaLnBrk="1" latinLnBrk="0" hangingPunct="1">
        <a:defRPr sz="3336" kern="1200">
          <a:solidFill>
            <a:schemeClr val="tx1"/>
          </a:solidFill>
          <a:latin typeface="+mn-lt"/>
          <a:ea typeface="+mn-ea"/>
          <a:cs typeface="+mn-cs"/>
        </a:defRPr>
      </a:lvl6pPr>
      <a:lvl7pPr marL="5048357" algn="l" defTabSz="841392" rtl="0" eaLnBrk="1" latinLnBrk="0" hangingPunct="1">
        <a:defRPr sz="3336" kern="1200">
          <a:solidFill>
            <a:schemeClr val="tx1"/>
          </a:solidFill>
          <a:latin typeface="+mn-lt"/>
          <a:ea typeface="+mn-ea"/>
          <a:cs typeface="+mn-cs"/>
        </a:defRPr>
      </a:lvl7pPr>
      <a:lvl8pPr marL="5889750" algn="l" defTabSz="841392" rtl="0" eaLnBrk="1" latinLnBrk="0" hangingPunct="1">
        <a:defRPr sz="3336" kern="1200">
          <a:solidFill>
            <a:schemeClr val="tx1"/>
          </a:solidFill>
          <a:latin typeface="+mn-lt"/>
          <a:ea typeface="+mn-ea"/>
          <a:cs typeface="+mn-cs"/>
        </a:defRPr>
      </a:lvl8pPr>
      <a:lvl9pPr marL="6731141" algn="l" defTabSz="841392" rtl="0" eaLnBrk="1" latinLnBrk="0" hangingPunct="1">
        <a:defRPr sz="33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g"/><Relationship Id="rId7"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explore.zoom.us/en/trust/trust-safety/" TargetMode="External"/><Relationship Id="rId5" Type="http://schemas.openxmlformats.org/officeDocument/2006/relationships/hyperlink" Target="mailto:support@ccctechconnect.org" TargetMode="Externa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2218880"/>
            <a:ext cx="17881600" cy="6351344"/>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3" name="TextBox 22" descr="Blue Background" title="Blue Background"/>
          <p:cNvSpPr txBox="1"/>
          <p:nvPr/>
        </p:nvSpPr>
        <p:spPr>
          <a:xfrm>
            <a:off x="-10417" y="8850720"/>
            <a:ext cx="17892017" cy="1196699"/>
          </a:xfrm>
          <a:prstGeom prst="rect">
            <a:avLst/>
          </a:prstGeom>
          <a:solidFill>
            <a:srgbClr val="1F497D"/>
          </a:solidFill>
          <a:ln>
            <a:noFill/>
          </a:ln>
        </p:spPr>
        <p:style>
          <a:lnRef idx="0">
            <a:scrgbClr r="0" g="0" b="0"/>
          </a:lnRef>
          <a:fillRef idx="1003">
            <a:schemeClr val="dk2"/>
          </a:fillRef>
          <a:effectRef idx="0">
            <a:scrgbClr r="0" g="0" b="0"/>
          </a:effectRef>
          <a:fontRef idx="major"/>
        </p:style>
        <p:txBody>
          <a:bodyPr wrap="square" lIns="168297" tIns="84150" rIns="168297" bIns="84150" rtlCol="0">
            <a:spAutoFit/>
          </a:bodyPr>
          <a:lstStyle/>
          <a:p>
            <a:pPr algn="ctr"/>
            <a:endParaRPr lang="en-US" sz="6672"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descr="Orange Stripe" title="Orange Stripe"/>
          <p:cNvSpPr/>
          <p:nvPr/>
        </p:nvSpPr>
        <p:spPr>
          <a:xfrm>
            <a:off x="-10417" y="8570224"/>
            <a:ext cx="17892017" cy="330262"/>
          </a:xfrm>
          <a:prstGeom prst="rect">
            <a:avLst/>
          </a:prstGeom>
          <a:solidFill>
            <a:schemeClr val="accent6">
              <a:lumMod val="75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sp>
        <p:nvSpPr>
          <p:cNvPr id="13" name="Title 2" descr="June 29 - July 1, 2022" title="June 29 - July 1, 2022"/>
          <p:cNvSpPr txBox="1">
            <a:spLocks/>
          </p:cNvSpPr>
          <p:nvPr/>
        </p:nvSpPr>
        <p:spPr>
          <a:xfrm>
            <a:off x="152546" y="9093912"/>
            <a:ext cx="6045911" cy="692096"/>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2299" b="1" dirty="0">
                <a:solidFill>
                  <a:schemeClr val="bg1"/>
                </a:solidFill>
                <a:latin typeface="Arial" panose="020B0604020202020204" pitchFamily="34" charset="0"/>
                <a:cs typeface="Arial" panose="020B0604020202020204" pitchFamily="34" charset="0"/>
              </a:rPr>
              <a:t>June 29 - July 1, 2022</a:t>
            </a:r>
          </a:p>
        </p:txBody>
      </p:sp>
      <p:sp>
        <p:nvSpPr>
          <p:cNvPr id="14" name="Title 2"/>
          <p:cNvSpPr txBox="1">
            <a:spLocks noGrp="1"/>
          </p:cNvSpPr>
          <p:nvPr>
            <p:ph type="title" idx="4294967295"/>
          </p:nvPr>
        </p:nvSpPr>
        <p:spPr>
          <a:xfrm>
            <a:off x="508405" y="3001659"/>
            <a:ext cx="16952459"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00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ctr" defTabSz="731520" rtl="0" eaLnBrk="1" fontAlgn="auto" latinLnBrk="0" hangingPunct="1">
              <a:lnSpc>
                <a:spcPct val="100000"/>
              </a:lnSpc>
              <a:spcBef>
                <a:spcPct val="0"/>
              </a:spcBef>
              <a:spcAft>
                <a:spcPts val="0"/>
              </a:spcAft>
              <a:buClrTx/>
              <a:buSzTx/>
              <a:buFontTx/>
              <a:buNone/>
              <a:tabLst/>
              <a:defRPr/>
            </a:pPr>
            <a:r>
              <a:rPr kumimoji="0" lang="en-US" sz="6212"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a:t>
            </a:r>
          </a:p>
          <a:p>
            <a:pPr marL="0" marR="0" lvl="0" indent="0" algn="ctr" defTabSz="731520" rtl="0" eaLnBrk="1" fontAlgn="auto" latinLnBrk="0" hangingPunct="1">
              <a:lnSpc>
                <a:spcPct val="100000"/>
              </a:lnSpc>
              <a:spcBef>
                <a:spcPct val="0"/>
              </a:spcBef>
              <a:spcAft>
                <a:spcPts val="0"/>
              </a:spcAft>
              <a:buClrTx/>
              <a:buSzTx/>
              <a:buFontTx/>
              <a:buNone/>
              <a:tabLst/>
              <a:defRPr/>
            </a:pPr>
            <a:r>
              <a:rPr kumimoji="0" lang="en-US" sz="6212"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in TechConnect Zoom Meetings</a:t>
            </a:r>
          </a:p>
        </p:txBody>
      </p:sp>
      <p:sp>
        <p:nvSpPr>
          <p:cNvPr id="15" name="Title 2"/>
          <p:cNvSpPr txBox="1">
            <a:spLocks/>
          </p:cNvSpPr>
          <p:nvPr/>
        </p:nvSpPr>
        <p:spPr>
          <a:xfrm>
            <a:off x="508405" y="5340372"/>
            <a:ext cx="16952459"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ctr"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LUCY LIDOT &amp; HEATHER SCHMIDT</a:t>
            </a:r>
          </a:p>
        </p:txBody>
      </p:sp>
      <p:cxnSp>
        <p:nvCxnSpPr>
          <p:cNvPr id="16" name="Straight Connector 15" descr="Separation Line" title="Separation Line"/>
          <p:cNvCxnSpPr/>
          <p:nvPr/>
        </p:nvCxnSpPr>
        <p:spPr>
          <a:xfrm>
            <a:off x="4793634" y="4874766"/>
            <a:ext cx="8206690"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198" y="660921"/>
            <a:ext cx="6340667" cy="1238754"/>
          </a:xfrm>
          <a:prstGeom prst="rect">
            <a:avLst/>
          </a:prstGeom>
        </p:spPr>
      </p:pic>
      <p:pic>
        <p:nvPicPr>
          <p:cNvPr id="4" name="Picture 3"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636" y="150715"/>
            <a:ext cx="4031342" cy="1874758"/>
          </a:xfrm>
          <a:prstGeom prst="rect">
            <a:avLst/>
          </a:prstGeom>
        </p:spPr>
      </p:pic>
      <p:sp>
        <p:nvSpPr>
          <p:cNvPr id="6" name="TextBox 5"/>
          <p:cNvSpPr txBox="1"/>
          <p:nvPr/>
        </p:nvSpPr>
        <p:spPr>
          <a:xfrm>
            <a:off x="8881738" y="1418857"/>
            <a:ext cx="2488370" cy="446148"/>
          </a:xfrm>
          <a:prstGeom prst="rect">
            <a:avLst/>
          </a:prstGeom>
          <a:noFill/>
        </p:spPr>
        <p:txBody>
          <a:bodyPr wrap="square" rtlCol="0">
            <a:spAutoFit/>
          </a:bodyPr>
          <a:lstStyle/>
          <a:p>
            <a:r>
              <a:rPr lang="en-US" sz="2299" b="1" dirty="0">
                <a:solidFill>
                  <a:schemeClr val="tx1">
                    <a:lumMod val="65000"/>
                    <a:lumOff val="35000"/>
                  </a:schemeClr>
                </a:solidFill>
                <a:latin typeface="Arial" panose="020B0604020202020204" pitchFamily="34" charset="0"/>
                <a:cs typeface="Arial" panose="020B0604020202020204" pitchFamily="34" charset="0"/>
              </a:rPr>
              <a:t>Presented by:</a:t>
            </a:r>
          </a:p>
        </p:txBody>
      </p:sp>
      <p:sp>
        <p:nvSpPr>
          <p:cNvPr id="8" name="TextBox 7" descr="Silver Linings: Reflecting. Revisioning. Rising" title="Silver Linings: Reflecting. Revisioning. Rising"/>
          <p:cNvSpPr txBox="1"/>
          <p:nvPr/>
        </p:nvSpPr>
        <p:spPr>
          <a:xfrm>
            <a:off x="8896979" y="9199956"/>
            <a:ext cx="8652792" cy="446148"/>
          </a:xfrm>
          <a:prstGeom prst="rect">
            <a:avLst/>
          </a:prstGeom>
          <a:noFill/>
        </p:spPr>
        <p:txBody>
          <a:bodyPr wrap="square" rtlCol="0">
            <a:spAutoFit/>
          </a:bodyPr>
          <a:lstStyle/>
          <a:p>
            <a:pPr algn="r"/>
            <a:r>
              <a:rPr lang="en-US" sz="2299" b="1" dirty="0">
                <a:solidFill>
                  <a:schemeClr val="bg1"/>
                </a:solidFill>
                <a:latin typeface="Arial" panose="020B0604020202020204" pitchFamily="34" charset="0"/>
                <a:cs typeface="Arial" panose="020B0604020202020204" pitchFamily="34" charset="0"/>
              </a:rPr>
              <a:t>Silver Linings: Reflecting. Revisioning. Rising</a:t>
            </a:r>
          </a:p>
        </p:txBody>
      </p:sp>
    </p:spTree>
    <p:extLst>
      <p:ext uri="{BB962C8B-B14F-4D97-AF65-F5344CB8AC3E}">
        <p14:creationId xmlns:p14="http://schemas.microsoft.com/office/powerpoint/2010/main" val="171540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43253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457200">
              <a:defRPr sz="2500">
                <a:latin typeface="+mn-lt"/>
                <a:ea typeface="+mn-ea"/>
                <a:cs typeface="+mn-cs"/>
                <a:sym typeface="Helvetica"/>
              </a:defRPr>
            </a:pPr>
            <a:r>
              <a:rPr lang="en-US" sz="4800" dirty="0"/>
              <a:t>Step 3:</a:t>
            </a:r>
          </a:p>
          <a:p>
            <a:pPr defTabSz="457200">
              <a:defRPr sz="2500">
                <a:latin typeface="+mn-lt"/>
                <a:ea typeface="+mn-ea"/>
                <a:cs typeface="+mn-cs"/>
                <a:sym typeface="Helvetica"/>
              </a:defRPr>
            </a:pPr>
            <a:endParaRPr lang="en-US" sz="4800" dirty="0"/>
          </a:p>
          <a:p>
            <a:pPr defTabSz="457200">
              <a:defRPr sz="2500">
                <a:latin typeface="+mn-lt"/>
                <a:ea typeface="+mn-ea"/>
                <a:cs typeface="+mn-cs"/>
                <a:sym typeface="Helvetica"/>
              </a:defRPr>
            </a:pPr>
            <a:r>
              <a:rPr lang="en-US" sz="4800" dirty="0"/>
              <a:t>Join your meeting early enough to confirm in-meeting default settings and disable two additional settings before allowing attendees from waiting room.</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Recipe for a successful, secure meeting…</a:t>
            </a:r>
            <a:endParaRPr sz="6453" dirty="0">
              <a:latin typeface="+mj-lt"/>
            </a:endParaRPr>
          </a:p>
        </p:txBody>
      </p:sp>
    </p:spTree>
    <p:extLst>
      <p:ext uri="{BB962C8B-B14F-4D97-AF65-F5344CB8AC3E}">
        <p14:creationId xmlns:p14="http://schemas.microsoft.com/office/powerpoint/2010/main" val="3105304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4325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57200">
              <a:defRPr sz="2500">
                <a:latin typeface="+mn-lt"/>
                <a:ea typeface="+mn-ea"/>
                <a:cs typeface="+mn-cs"/>
                <a:sym typeface="Helvetica"/>
              </a:defRPr>
            </a:pPr>
            <a:r>
              <a:rPr lang="en-US" sz="4800" dirty="0"/>
              <a:t>Step 4:</a:t>
            </a:r>
          </a:p>
          <a:p>
            <a:pPr defTabSz="457200">
              <a:defRPr sz="2500">
                <a:latin typeface="+mn-lt"/>
                <a:ea typeface="+mn-ea"/>
                <a:cs typeface="+mn-cs"/>
                <a:sym typeface="Helvetica"/>
              </a:defRPr>
            </a:pPr>
            <a:endParaRPr lang="en-US" sz="4800" dirty="0"/>
          </a:p>
          <a:p>
            <a:pPr defTabSz="457200">
              <a:defRPr sz="2500">
                <a:latin typeface="+mn-lt"/>
                <a:ea typeface="+mn-ea"/>
                <a:cs typeface="+mn-cs"/>
                <a:sym typeface="Helvetica"/>
              </a:defRPr>
            </a:pPr>
            <a:r>
              <a:rPr lang="en-US" sz="4800" dirty="0"/>
              <a:t>Know the security options available to you in the live meeting just in case. Take action during meeting or after meeting if an intrusion occurs.</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Recipe for a successful, secure meeting…</a:t>
            </a:r>
            <a:endParaRPr sz="6453" dirty="0">
              <a:latin typeface="+mj-lt"/>
            </a:endParaRPr>
          </a:p>
        </p:txBody>
      </p:sp>
    </p:spTree>
    <p:extLst>
      <p:ext uri="{BB962C8B-B14F-4D97-AF65-F5344CB8AC3E}">
        <p14:creationId xmlns:p14="http://schemas.microsoft.com/office/powerpoint/2010/main" val="3696269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364466"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Most important portal settings</a:t>
            </a:r>
          </a:p>
        </p:txBody>
      </p:sp>
      <p:graphicFrame>
        <p:nvGraphicFramePr>
          <p:cNvPr id="10" name="Table 2">
            <a:extLst>
              <a:ext uri="{FF2B5EF4-FFF2-40B4-BE49-F238E27FC236}">
                <a16:creationId xmlns:a16="http://schemas.microsoft.com/office/drawing/2014/main" id="{5826E296-3B3E-40A5-1535-61D9E4221272}"/>
              </a:ext>
            </a:extLst>
          </p:cNvPr>
          <p:cNvGraphicFramePr/>
          <p:nvPr>
            <p:extLst>
              <p:ext uri="{D42A27DB-BD31-4B8C-83A1-F6EECF244321}">
                <p14:modId xmlns:p14="http://schemas.microsoft.com/office/powerpoint/2010/main" val="1211699671"/>
              </p:ext>
            </p:extLst>
          </p:nvPr>
        </p:nvGraphicFramePr>
        <p:xfrm>
          <a:off x="1452058" y="3113710"/>
          <a:ext cx="14937192" cy="5158552"/>
        </p:xfrm>
        <a:graphic>
          <a:graphicData uri="http://schemas.openxmlformats.org/drawingml/2006/table">
            <a:tbl>
              <a:tblPr firstRow="1"/>
              <a:tblGrid>
                <a:gridCol w="11284911">
                  <a:extLst>
                    <a:ext uri="{9D8B030D-6E8A-4147-A177-3AD203B41FA5}">
                      <a16:colId xmlns:a16="http://schemas.microsoft.com/office/drawing/2014/main" val="20000"/>
                    </a:ext>
                  </a:extLst>
                </a:gridCol>
                <a:gridCol w="3652281">
                  <a:extLst>
                    <a:ext uri="{9D8B030D-6E8A-4147-A177-3AD203B41FA5}">
                      <a16:colId xmlns:a16="http://schemas.microsoft.com/office/drawing/2014/main" val="20001"/>
                    </a:ext>
                  </a:extLst>
                </a:gridCol>
              </a:tblGrid>
              <a:tr h="1480628">
                <a:tc>
                  <a:txBody>
                    <a:bodyPr/>
                    <a:lstStyle/>
                    <a:p>
                      <a:pPr algn="l" defTabSz="914400">
                        <a:defRPr sz="1200">
                          <a:sym typeface="Arial"/>
                        </a:defRPr>
                      </a:pPr>
                      <a:r>
                        <a:rPr sz="2400" dirty="0"/>
                        <a:t>Waiting Room</a:t>
                      </a:r>
                    </a:p>
                    <a:p>
                      <a:pPr marL="120315" indent="-120315" algn="l" defTabSz="914400">
                        <a:buSzPct val="100000"/>
                        <a:buChar char="•"/>
                        <a:defRPr sz="1200">
                          <a:sym typeface="Arial"/>
                        </a:defRPr>
                      </a:pPr>
                      <a:r>
                        <a:rPr lang="en-US" sz="2400" dirty="0"/>
                        <a:t> </a:t>
                      </a:r>
                      <a:r>
                        <a:rPr sz="2400" dirty="0"/>
                        <a:t>Everyone will go in the waiting room</a:t>
                      </a:r>
                    </a:p>
                    <a:p>
                      <a:pPr marL="120315" indent="-120315" algn="l" defTabSz="914400">
                        <a:buSzPct val="100000"/>
                        <a:buChar char="•"/>
                        <a:defRPr sz="1200">
                          <a:sym typeface="Arial"/>
                        </a:defRPr>
                      </a:pPr>
                      <a:r>
                        <a:rPr lang="en-US" sz="2400" dirty="0"/>
                        <a:t> </a:t>
                      </a:r>
                      <a:r>
                        <a:rPr sz="2400" dirty="0"/>
                        <a:t>Place participants in the waiting room if the host and co-hosts are not present or if they</a:t>
                      </a:r>
                      <a:r>
                        <a:rPr lang="en-US" sz="2400" dirty="0"/>
                        <a:t> </a:t>
                      </a:r>
                      <a:r>
                        <a:rPr sz="2400" dirty="0"/>
                        <a:t>lose connection during a meeting</a:t>
                      </a:r>
                    </a:p>
                  </a:txBody>
                  <a:tcPr marL="45720" marR="45720" horzOverflow="overflow"/>
                </a:tc>
                <a:tc>
                  <a:txBody>
                    <a:bodyPr/>
                    <a:lstStyle/>
                    <a:p>
                      <a:pPr algn="l" defTabSz="914400">
                        <a:defRPr sz="1200">
                          <a:sym typeface="Arial"/>
                        </a:defRPr>
                      </a:pPr>
                      <a:r>
                        <a:rPr sz="2400" dirty="0"/>
                        <a:t>Enable</a:t>
                      </a:r>
                    </a:p>
                    <a:p>
                      <a:pPr algn="l" defTabSz="914400">
                        <a:defRPr sz="1200">
                          <a:sym typeface="Arial"/>
                        </a:defRPr>
                      </a:pPr>
                      <a:r>
                        <a:rPr sz="2400" dirty="0"/>
                        <a:t>Enable</a:t>
                      </a:r>
                    </a:p>
                    <a:p>
                      <a:pPr algn="l" defTabSz="914400">
                        <a:defRPr sz="1200">
                          <a:sym typeface="Arial"/>
                        </a:defRPr>
                      </a:pPr>
                      <a:r>
                        <a:rPr sz="2400" dirty="0"/>
                        <a:t>Enable</a:t>
                      </a:r>
                    </a:p>
                  </a:txBody>
                  <a:tcPr marL="45720" marR="45720" horzOverflow="overflow"/>
                </a:tc>
                <a:extLst>
                  <a:ext uri="{0D108BD9-81ED-4DB2-BD59-A6C34878D82A}">
                    <a16:rowId xmlns:a16="http://schemas.microsoft.com/office/drawing/2014/main" val="10000"/>
                  </a:ext>
                </a:extLst>
              </a:tr>
              <a:tr h="489538">
                <a:tc>
                  <a:txBody>
                    <a:bodyPr/>
                    <a:lstStyle/>
                    <a:p>
                      <a:pPr algn="l" defTabSz="914400">
                        <a:defRPr sz="1800"/>
                      </a:pPr>
                      <a:r>
                        <a:rPr sz="2400">
                          <a:latin typeface="+mn-lt"/>
                          <a:ea typeface="+mn-ea"/>
                          <a:cs typeface="+mn-cs"/>
                          <a:sym typeface="Helvetica"/>
                        </a:rPr>
                        <a:t>Participants Video</a:t>
                      </a:r>
                    </a:p>
                  </a:txBody>
                  <a:tcPr marL="45720" marR="45720" horzOverflow="overflow"/>
                </a:tc>
                <a:tc>
                  <a:txBody>
                    <a:bodyPr/>
                    <a:lstStyle/>
                    <a:p>
                      <a:pPr algn="l" defTabSz="914400">
                        <a:defRPr sz="1800"/>
                      </a:pPr>
                      <a:r>
                        <a:rPr sz="2400" dirty="0">
                          <a:sym typeface="Arial"/>
                        </a:rPr>
                        <a:t>Disable</a:t>
                      </a:r>
                    </a:p>
                  </a:txBody>
                  <a:tcPr marL="45720" marR="45720" horzOverflow="overflow"/>
                </a:tc>
                <a:extLst>
                  <a:ext uri="{0D108BD9-81ED-4DB2-BD59-A6C34878D82A}">
                    <a16:rowId xmlns:a16="http://schemas.microsoft.com/office/drawing/2014/main" val="10001"/>
                  </a:ext>
                </a:extLst>
              </a:tr>
              <a:tr h="489538">
                <a:tc>
                  <a:txBody>
                    <a:bodyPr/>
                    <a:lstStyle/>
                    <a:p>
                      <a:pPr algn="l" defTabSz="914400">
                        <a:defRPr sz="1800"/>
                      </a:pPr>
                      <a:r>
                        <a:rPr sz="2400">
                          <a:sym typeface="Arial"/>
                        </a:rPr>
                        <a:t>Allow participants to join before host</a:t>
                      </a:r>
                    </a:p>
                  </a:txBody>
                  <a:tcPr marL="45720" marR="45720" horzOverflow="overflow"/>
                </a:tc>
                <a:tc>
                  <a:txBody>
                    <a:bodyPr/>
                    <a:lstStyle/>
                    <a:p>
                      <a:pPr algn="l" defTabSz="914400">
                        <a:defRPr sz="1800"/>
                      </a:pPr>
                      <a:r>
                        <a:rPr sz="2400">
                          <a:sym typeface="Arial"/>
                        </a:rPr>
                        <a:t>Disable</a:t>
                      </a:r>
                    </a:p>
                  </a:txBody>
                  <a:tcPr marL="45720" marR="45720" horzOverflow="overflow"/>
                </a:tc>
                <a:extLst>
                  <a:ext uri="{0D108BD9-81ED-4DB2-BD59-A6C34878D82A}">
                    <a16:rowId xmlns:a16="http://schemas.microsoft.com/office/drawing/2014/main" val="10002"/>
                  </a:ext>
                </a:extLst>
              </a:tr>
              <a:tr h="489538">
                <a:tc>
                  <a:txBody>
                    <a:bodyPr/>
                    <a:lstStyle/>
                    <a:p>
                      <a:pPr algn="l" defTabSz="914400">
                        <a:defRPr sz="1800"/>
                      </a:pPr>
                      <a:r>
                        <a:rPr sz="2400" dirty="0">
                          <a:sym typeface="Arial"/>
                        </a:rPr>
                        <a:t>Mute all participants when they join a meeting</a:t>
                      </a:r>
                    </a:p>
                  </a:txBody>
                  <a:tcPr marL="45720" marR="45720" horzOverflow="overflow"/>
                </a:tc>
                <a:tc>
                  <a:txBody>
                    <a:bodyPr/>
                    <a:lstStyle/>
                    <a:p>
                      <a:pPr algn="l" defTabSz="914400">
                        <a:defRPr sz="1800"/>
                      </a:pPr>
                      <a:r>
                        <a:rPr sz="2400" dirty="0">
                          <a:sym typeface="Arial"/>
                        </a:rPr>
                        <a:t>Enable</a:t>
                      </a:r>
                    </a:p>
                  </a:txBody>
                  <a:tcPr marL="45720" marR="45720" horzOverflow="overflow"/>
                </a:tc>
                <a:extLst>
                  <a:ext uri="{0D108BD9-81ED-4DB2-BD59-A6C34878D82A}">
                    <a16:rowId xmlns:a16="http://schemas.microsoft.com/office/drawing/2014/main" val="10003"/>
                  </a:ext>
                </a:extLst>
              </a:tr>
              <a:tr h="783862">
                <a:tc>
                  <a:txBody>
                    <a:bodyPr/>
                    <a:lstStyle/>
                    <a:p>
                      <a:pPr algn="l" defTabSz="914400">
                        <a:defRPr sz="1200">
                          <a:sym typeface="Arial"/>
                        </a:defRPr>
                      </a:pPr>
                      <a:r>
                        <a:rPr sz="2400" dirty="0"/>
                        <a:t>Chat</a:t>
                      </a:r>
                    </a:p>
                    <a:p>
                      <a:pPr marL="120315" indent="-120315" algn="l" defTabSz="914400">
                        <a:buSzPct val="100000"/>
                        <a:buChar char="•"/>
                        <a:defRPr sz="1200">
                          <a:sym typeface="Arial"/>
                        </a:defRPr>
                      </a:pPr>
                      <a:r>
                        <a:rPr lang="en-US" sz="2400" dirty="0"/>
                        <a:t> </a:t>
                      </a:r>
                      <a:r>
                        <a:rPr sz="2400" dirty="0"/>
                        <a:t>Allow participants to chat with hosts and cohosts</a:t>
                      </a:r>
                    </a:p>
                  </a:txBody>
                  <a:tcPr marL="45720" marR="45720" horzOverflow="overflow"/>
                </a:tc>
                <a:tc>
                  <a:txBody>
                    <a:bodyPr/>
                    <a:lstStyle/>
                    <a:p>
                      <a:pPr algn="l" defTabSz="914400">
                        <a:defRPr sz="1200">
                          <a:sym typeface="Arial"/>
                        </a:defRPr>
                      </a:pPr>
                      <a:r>
                        <a:rPr sz="2400" dirty="0"/>
                        <a:t>Enable</a:t>
                      </a:r>
                    </a:p>
                    <a:p>
                      <a:pPr algn="l" defTabSz="914400">
                        <a:defRPr sz="1200">
                          <a:sym typeface="Arial"/>
                        </a:defRPr>
                      </a:pPr>
                      <a:r>
                        <a:rPr sz="2400" dirty="0"/>
                        <a:t>Enable</a:t>
                      </a:r>
                    </a:p>
                  </a:txBody>
                  <a:tcPr marL="45720" marR="45720" horzOverflow="overflow"/>
                </a:tc>
                <a:extLst>
                  <a:ext uri="{0D108BD9-81ED-4DB2-BD59-A6C34878D82A}">
                    <a16:rowId xmlns:a16="http://schemas.microsoft.com/office/drawing/2014/main" val="10004"/>
                  </a:ext>
                </a:extLst>
              </a:tr>
              <a:tr h="489538">
                <a:tc>
                  <a:txBody>
                    <a:bodyPr/>
                    <a:lstStyle/>
                    <a:p>
                      <a:pPr algn="l" defTabSz="914400">
                        <a:defRPr sz="1800"/>
                      </a:pPr>
                      <a:r>
                        <a:rPr sz="2400" dirty="0">
                          <a:sym typeface="Arial"/>
                        </a:rPr>
                        <a:t>Private chat</a:t>
                      </a:r>
                    </a:p>
                  </a:txBody>
                  <a:tcPr marL="45720" marR="45720" horzOverflow="overflow"/>
                </a:tc>
                <a:tc>
                  <a:txBody>
                    <a:bodyPr/>
                    <a:lstStyle/>
                    <a:p>
                      <a:pPr algn="l" defTabSz="914400">
                        <a:defRPr sz="1800"/>
                      </a:pPr>
                      <a:r>
                        <a:rPr sz="2400" dirty="0">
                          <a:sym typeface="Arial"/>
                        </a:rPr>
                        <a:t>Disable</a:t>
                      </a:r>
                    </a:p>
                  </a:txBody>
                  <a:tcPr marL="45720" marR="45720" horzOverflow="overflow"/>
                </a:tc>
                <a:extLst>
                  <a:ext uri="{0D108BD9-81ED-4DB2-BD59-A6C34878D82A}">
                    <a16:rowId xmlns:a16="http://schemas.microsoft.com/office/drawing/2014/main" val="10005"/>
                  </a:ext>
                </a:extLst>
              </a:tr>
              <a:tr h="783862">
                <a:tc>
                  <a:txBody>
                    <a:bodyPr/>
                    <a:lstStyle/>
                    <a:p>
                      <a:pPr algn="l" defTabSz="914400">
                        <a:defRPr sz="1800"/>
                      </a:pPr>
                      <a:r>
                        <a:rPr sz="2400" dirty="0">
                          <a:sym typeface="Arial"/>
                        </a:rPr>
                        <a:t>Send files via meeting chat</a:t>
                      </a:r>
                    </a:p>
                  </a:txBody>
                  <a:tcPr marL="45720" marR="45720" horzOverflow="overflow"/>
                </a:tc>
                <a:tc>
                  <a:txBody>
                    <a:bodyPr/>
                    <a:lstStyle/>
                    <a:p>
                      <a:pPr algn="l" defTabSz="914400">
                        <a:defRPr sz="1800"/>
                      </a:pPr>
                      <a:r>
                        <a:rPr sz="2400" dirty="0">
                          <a:sym typeface="Arial"/>
                        </a:rPr>
                        <a:t>OK to Enable if Chat restricted to host</a:t>
                      </a:r>
                    </a:p>
                  </a:txBody>
                  <a:tcPr marL="45720" marR="45720" horzOverflow="overflow"/>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869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364466"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Most important portal settings</a:t>
            </a:r>
          </a:p>
        </p:txBody>
      </p:sp>
      <p:graphicFrame>
        <p:nvGraphicFramePr>
          <p:cNvPr id="14" name="Table 2">
            <a:extLst>
              <a:ext uri="{FF2B5EF4-FFF2-40B4-BE49-F238E27FC236}">
                <a16:creationId xmlns:a16="http://schemas.microsoft.com/office/drawing/2014/main" id="{772D0EE1-14F4-CABB-D296-5E3BA5F2466C}"/>
              </a:ext>
            </a:extLst>
          </p:cNvPr>
          <p:cNvGraphicFramePr/>
          <p:nvPr>
            <p:extLst>
              <p:ext uri="{D42A27DB-BD31-4B8C-83A1-F6EECF244321}">
                <p14:modId xmlns:p14="http://schemas.microsoft.com/office/powerpoint/2010/main" val="2612721180"/>
              </p:ext>
            </p:extLst>
          </p:nvPr>
        </p:nvGraphicFramePr>
        <p:xfrm>
          <a:off x="1453422" y="3129413"/>
          <a:ext cx="14935828" cy="5218745"/>
        </p:xfrm>
        <a:graphic>
          <a:graphicData uri="http://schemas.openxmlformats.org/drawingml/2006/table">
            <a:tbl>
              <a:tblPr firstRow="1"/>
              <a:tblGrid>
                <a:gridCol w="11313042">
                  <a:extLst>
                    <a:ext uri="{9D8B030D-6E8A-4147-A177-3AD203B41FA5}">
                      <a16:colId xmlns:a16="http://schemas.microsoft.com/office/drawing/2014/main" val="20000"/>
                    </a:ext>
                  </a:extLst>
                </a:gridCol>
                <a:gridCol w="3622786">
                  <a:extLst>
                    <a:ext uri="{9D8B030D-6E8A-4147-A177-3AD203B41FA5}">
                      <a16:colId xmlns:a16="http://schemas.microsoft.com/office/drawing/2014/main" val="20001"/>
                    </a:ext>
                  </a:extLst>
                </a:gridCol>
              </a:tblGrid>
              <a:tr h="678049">
                <a:tc>
                  <a:txBody>
                    <a:bodyPr/>
                    <a:lstStyle/>
                    <a:p>
                      <a:pPr algn="l" defTabSz="914400">
                        <a:defRPr sz="1200">
                          <a:sym typeface="Arial"/>
                        </a:defRPr>
                      </a:pPr>
                      <a:r>
                        <a:rPr sz="2400" dirty="0"/>
                        <a:t>Screen sharing</a:t>
                      </a:r>
                    </a:p>
                    <a:p>
                      <a:pPr marL="120315" indent="-120315" algn="l" defTabSz="914400">
                        <a:buSzPct val="100000"/>
                        <a:buChar char="•"/>
                        <a:defRPr sz="1200">
                          <a:sym typeface="Arial"/>
                        </a:defRPr>
                      </a:pPr>
                      <a:r>
                        <a:rPr lang="en-US" sz="2400" dirty="0"/>
                        <a:t> </a:t>
                      </a:r>
                      <a:r>
                        <a:rPr sz="2400" dirty="0"/>
                        <a:t>Host only can share</a:t>
                      </a:r>
                    </a:p>
                  </a:txBody>
                  <a:tcPr marL="45720" marR="45720" horzOverflow="overflow"/>
                </a:tc>
                <a:tc>
                  <a:txBody>
                    <a:bodyPr/>
                    <a:lstStyle/>
                    <a:p>
                      <a:pPr algn="l" defTabSz="914400">
                        <a:defRPr sz="1200">
                          <a:sym typeface="Arial"/>
                        </a:defRPr>
                      </a:pPr>
                      <a:r>
                        <a:rPr sz="2400" dirty="0"/>
                        <a:t>Enable</a:t>
                      </a:r>
                    </a:p>
                    <a:p>
                      <a:pPr algn="l" defTabSz="914400">
                        <a:defRPr sz="1200">
                          <a:sym typeface="Arial"/>
                        </a:defRPr>
                      </a:pPr>
                      <a:r>
                        <a:rPr sz="2400" dirty="0"/>
                        <a:t>Enable</a:t>
                      </a:r>
                    </a:p>
                  </a:txBody>
                  <a:tcPr marL="45720" marR="45720" horzOverflow="overflow"/>
                </a:tc>
                <a:extLst>
                  <a:ext uri="{0D108BD9-81ED-4DB2-BD59-A6C34878D82A}">
                    <a16:rowId xmlns:a16="http://schemas.microsoft.com/office/drawing/2014/main" val="10000"/>
                  </a:ext>
                </a:extLst>
              </a:tr>
              <a:tr h="678049">
                <a:tc>
                  <a:txBody>
                    <a:bodyPr/>
                    <a:lstStyle/>
                    <a:p>
                      <a:pPr algn="l" defTabSz="914400">
                        <a:defRPr sz="1200">
                          <a:latin typeface="+mn-lt"/>
                          <a:ea typeface="+mn-ea"/>
                          <a:cs typeface="+mn-cs"/>
                          <a:sym typeface="Helvetica"/>
                        </a:defRPr>
                      </a:pPr>
                      <a:r>
                        <a:rPr sz="2400" dirty="0"/>
                        <a:t>Annotation</a:t>
                      </a:r>
                    </a:p>
                    <a:p>
                      <a:pPr marL="120315" indent="-120315" algn="l" defTabSz="914400">
                        <a:buSzPct val="100000"/>
                        <a:buChar char="•"/>
                        <a:defRPr sz="1200">
                          <a:latin typeface="+mn-lt"/>
                          <a:ea typeface="+mn-ea"/>
                          <a:cs typeface="+mn-cs"/>
                          <a:sym typeface="Helvetica"/>
                        </a:defRPr>
                      </a:pPr>
                      <a:r>
                        <a:rPr lang="en-US" sz="2400" dirty="0"/>
                        <a:t> </a:t>
                      </a:r>
                      <a:r>
                        <a:rPr sz="2400" dirty="0"/>
                        <a:t>Only the user who is sharing can annotate</a:t>
                      </a:r>
                    </a:p>
                  </a:txBody>
                  <a:tcPr marL="45720" marR="45720" horzOverflow="overflow"/>
                </a:tc>
                <a:tc>
                  <a:txBody>
                    <a:bodyPr/>
                    <a:lstStyle/>
                    <a:p>
                      <a:pPr algn="l" defTabSz="914400">
                        <a:defRPr sz="1200">
                          <a:sym typeface="Arial"/>
                        </a:defRPr>
                      </a:pPr>
                      <a:r>
                        <a:rPr sz="2400" dirty="0"/>
                        <a:t>Enable</a:t>
                      </a:r>
                    </a:p>
                    <a:p>
                      <a:pPr algn="l" defTabSz="914400">
                        <a:defRPr sz="1200">
                          <a:sym typeface="Arial"/>
                        </a:defRPr>
                      </a:pPr>
                      <a:r>
                        <a:rPr sz="2400" dirty="0"/>
                        <a:t>Enable</a:t>
                      </a:r>
                    </a:p>
                  </a:txBody>
                  <a:tcPr marL="45720" marR="45720" horzOverflow="overflow"/>
                </a:tc>
                <a:extLst>
                  <a:ext uri="{0D108BD9-81ED-4DB2-BD59-A6C34878D82A}">
                    <a16:rowId xmlns:a16="http://schemas.microsoft.com/office/drawing/2014/main" val="10001"/>
                  </a:ext>
                </a:extLst>
              </a:tr>
              <a:tr h="678049">
                <a:tc>
                  <a:txBody>
                    <a:bodyPr/>
                    <a:lstStyle/>
                    <a:p>
                      <a:pPr algn="l" defTabSz="914400">
                        <a:defRPr sz="1800"/>
                      </a:pPr>
                      <a:r>
                        <a:rPr sz="2400">
                          <a:latin typeface="+mn-lt"/>
                          <a:ea typeface="+mn-ea"/>
                          <a:cs typeface="+mn-cs"/>
                          <a:sym typeface="Helvetica"/>
                        </a:rPr>
                        <a:t>Whiteboard</a:t>
                      </a:r>
                    </a:p>
                  </a:txBody>
                  <a:tcPr marL="45720" marR="45720" horzOverflow="overflow"/>
                </a:tc>
                <a:tc>
                  <a:txBody>
                    <a:bodyPr/>
                    <a:lstStyle/>
                    <a:p>
                      <a:pPr algn="l" defTabSz="914400">
                        <a:defRPr sz="1800"/>
                      </a:pPr>
                      <a:r>
                        <a:rPr sz="2400" dirty="0">
                          <a:sym typeface="Arial"/>
                        </a:rPr>
                        <a:t>OK to Enable if Screen Sharing restricted to host </a:t>
                      </a:r>
                    </a:p>
                  </a:txBody>
                  <a:tcPr marL="45720" marR="45720" horzOverflow="overflow"/>
                </a:tc>
                <a:extLst>
                  <a:ext uri="{0D108BD9-81ED-4DB2-BD59-A6C34878D82A}">
                    <a16:rowId xmlns:a16="http://schemas.microsoft.com/office/drawing/2014/main" val="10002"/>
                  </a:ext>
                </a:extLst>
              </a:tr>
              <a:tr h="549973">
                <a:tc>
                  <a:txBody>
                    <a:bodyPr/>
                    <a:lstStyle/>
                    <a:p>
                      <a:pPr algn="l" defTabSz="914400">
                        <a:defRPr sz="1800"/>
                      </a:pPr>
                      <a:r>
                        <a:rPr sz="2400" dirty="0">
                          <a:sym typeface="Arial"/>
                        </a:rPr>
                        <a:t>Allow removed participants to rejoin</a:t>
                      </a:r>
                    </a:p>
                  </a:txBody>
                  <a:tcPr marL="45720" marR="45720" horzOverflow="overflow"/>
                </a:tc>
                <a:tc>
                  <a:txBody>
                    <a:bodyPr/>
                    <a:lstStyle/>
                    <a:p>
                      <a:pPr algn="l" defTabSz="914400">
                        <a:defRPr sz="1800"/>
                      </a:pPr>
                      <a:r>
                        <a:rPr sz="2400">
                          <a:sym typeface="Arial"/>
                        </a:rPr>
                        <a:t>Disable</a:t>
                      </a:r>
                    </a:p>
                  </a:txBody>
                  <a:tcPr marL="45720" marR="45720" horzOverflow="overflow"/>
                </a:tc>
                <a:extLst>
                  <a:ext uri="{0D108BD9-81ED-4DB2-BD59-A6C34878D82A}">
                    <a16:rowId xmlns:a16="http://schemas.microsoft.com/office/drawing/2014/main" val="10003"/>
                  </a:ext>
                </a:extLst>
              </a:tr>
              <a:tr h="549973">
                <a:tc>
                  <a:txBody>
                    <a:bodyPr/>
                    <a:lstStyle/>
                    <a:p>
                      <a:pPr algn="l" defTabSz="914400">
                        <a:defRPr sz="1800"/>
                      </a:pPr>
                      <a:r>
                        <a:rPr sz="2400" dirty="0">
                          <a:sym typeface="Arial"/>
                        </a:rPr>
                        <a:t>Allow participants to rename themselves</a:t>
                      </a:r>
                    </a:p>
                  </a:txBody>
                  <a:tcPr marL="45720" marR="45720" horzOverflow="overflow"/>
                </a:tc>
                <a:tc>
                  <a:txBody>
                    <a:bodyPr/>
                    <a:lstStyle/>
                    <a:p>
                      <a:pPr algn="l" defTabSz="914400">
                        <a:defRPr sz="1800"/>
                      </a:pPr>
                      <a:r>
                        <a:rPr sz="2400">
                          <a:sym typeface="Arial"/>
                        </a:rPr>
                        <a:t>Disable</a:t>
                      </a:r>
                    </a:p>
                  </a:txBody>
                  <a:tcPr marL="45720" marR="45720" horzOverflow="overflow"/>
                </a:tc>
                <a:extLst>
                  <a:ext uri="{0D108BD9-81ED-4DB2-BD59-A6C34878D82A}">
                    <a16:rowId xmlns:a16="http://schemas.microsoft.com/office/drawing/2014/main" val="10004"/>
                  </a:ext>
                </a:extLst>
              </a:tr>
              <a:tr h="549973">
                <a:tc>
                  <a:txBody>
                    <a:bodyPr/>
                    <a:lstStyle/>
                    <a:p>
                      <a:pPr algn="l" defTabSz="914400">
                        <a:defRPr sz="1800"/>
                      </a:pPr>
                      <a:r>
                        <a:rPr sz="2400" dirty="0">
                          <a:sym typeface="Arial"/>
                        </a:rPr>
                        <a:t>Allow host or co-hosts to rename participants in the waiting room</a:t>
                      </a:r>
                    </a:p>
                  </a:txBody>
                  <a:tcPr marL="45720" marR="45720" horzOverflow="overflow"/>
                </a:tc>
                <a:tc>
                  <a:txBody>
                    <a:bodyPr/>
                    <a:lstStyle/>
                    <a:p>
                      <a:pPr algn="l" defTabSz="914400">
                        <a:defRPr sz="1800"/>
                      </a:pPr>
                      <a:r>
                        <a:rPr sz="2400" dirty="0">
                          <a:sym typeface="Arial"/>
                        </a:rPr>
                        <a:t>Enable</a:t>
                      </a:r>
                    </a:p>
                  </a:txBody>
                  <a:tcPr marL="45720" marR="45720" horzOverflow="overflow"/>
                </a:tc>
                <a:extLst>
                  <a:ext uri="{0D108BD9-81ED-4DB2-BD59-A6C34878D82A}">
                    <a16:rowId xmlns:a16="http://schemas.microsoft.com/office/drawing/2014/main" val="10005"/>
                  </a:ext>
                </a:extLst>
              </a:tr>
              <a:tr h="549973">
                <a:tc>
                  <a:txBody>
                    <a:bodyPr/>
                    <a:lstStyle/>
                    <a:p>
                      <a:pPr algn="l" defTabSz="914400">
                        <a:defRPr sz="1800"/>
                      </a:pPr>
                      <a:r>
                        <a:rPr sz="2400" dirty="0">
                          <a:sym typeface="Arial"/>
                        </a:rPr>
                        <a:t>Hide participants profile pictures in a meeting </a:t>
                      </a:r>
                    </a:p>
                  </a:txBody>
                  <a:tcPr marL="45720" marR="45720" horzOverflow="overflow"/>
                </a:tc>
                <a:tc>
                  <a:txBody>
                    <a:bodyPr/>
                    <a:lstStyle/>
                    <a:p>
                      <a:pPr algn="l" defTabSz="914400">
                        <a:defRPr sz="1800"/>
                      </a:pPr>
                      <a:r>
                        <a:rPr sz="2400">
                          <a:sym typeface="Arial"/>
                        </a:rPr>
                        <a:t>Enable</a:t>
                      </a:r>
                    </a:p>
                  </a:txBody>
                  <a:tcPr marL="45720" marR="45720" horzOverflow="overflow"/>
                </a:tc>
                <a:extLst>
                  <a:ext uri="{0D108BD9-81ED-4DB2-BD59-A6C34878D82A}">
                    <a16:rowId xmlns:a16="http://schemas.microsoft.com/office/drawing/2014/main" val="10006"/>
                  </a:ext>
                </a:extLst>
              </a:tr>
              <a:tr h="549973">
                <a:tc>
                  <a:txBody>
                    <a:bodyPr/>
                    <a:lstStyle/>
                    <a:p>
                      <a:pPr algn="l" defTabSz="914400">
                        <a:defRPr sz="1800"/>
                      </a:pPr>
                      <a:r>
                        <a:rPr sz="2400" dirty="0">
                          <a:sym typeface="Arial"/>
                        </a:rPr>
                        <a:t>Focus Mode</a:t>
                      </a:r>
                    </a:p>
                  </a:txBody>
                  <a:tcPr marL="45720" marR="45720" horzOverflow="overflow"/>
                </a:tc>
                <a:tc>
                  <a:txBody>
                    <a:bodyPr/>
                    <a:lstStyle/>
                    <a:p>
                      <a:pPr algn="l" defTabSz="914400">
                        <a:defRPr sz="1800"/>
                      </a:pPr>
                      <a:r>
                        <a:rPr sz="2400" dirty="0">
                          <a:sym typeface="Arial"/>
                        </a:rPr>
                        <a:t>Enable</a:t>
                      </a:r>
                    </a:p>
                  </a:txBody>
                  <a:tcPr marL="45720" marR="45720"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074211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Remaining Settings</a:t>
            </a:r>
          </a:p>
        </p:txBody>
      </p:sp>
      <p:pic>
        <p:nvPicPr>
          <p:cNvPr id="10" name="Screen Shot 2022-05-02 at 6.26.48 PM.png" descr="Screenshot of settings page on the TechConnect Zoom website">
            <a:extLst>
              <a:ext uri="{FF2B5EF4-FFF2-40B4-BE49-F238E27FC236}">
                <a16:creationId xmlns:a16="http://schemas.microsoft.com/office/drawing/2014/main" id="{CED36B8E-4D2C-47F8-EA19-45CD699DB2F5}"/>
              </a:ext>
            </a:extLst>
          </p:cNvPr>
          <p:cNvPicPr>
            <a:picLocks noChangeAspect="1"/>
          </p:cNvPicPr>
          <p:nvPr/>
        </p:nvPicPr>
        <p:blipFill>
          <a:blip r:embed="rId5"/>
          <a:stretch>
            <a:fillRect/>
          </a:stretch>
        </p:blipFill>
        <p:spPr>
          <a:xfrm>
            <a:off x="3636308" y="2984510"/>
            <a:ext cx="10249785" cy="5354366"/>
          </a:xfrm>
          <a:prstGeom prst="rect">
            <a:avLst/>
          </a:prstGeom>
          <a:ln w="12700">
            <a:miter lim="400000"/>
          </a:ln>
        </p:spPr>
      </p:pic>
    </p:spTree>
    <p:extLst>
      <p:ext uri="{BB962C8B-B14F-4D97-AF65-F5344CB8AC3E}">
        <p14:creationId xmlns:p14="http://schemas.microsoft.com/office/powerpoint/2010/main" val="1322377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When Scheduling Meeting</a:t>
            </a:r>
          </a:p>
        </p:txBody>
      </p:sp>
      <p:pic>
        <p:nvPicPr>
          <p:cNvPr id="11" name="Screen Shot 2022-05-02 at 4.58.38 PM.png" descr="Screenshot of settings when scheduling a meeting on the TechConnect Zoom website">
            <a:extLst>
              <a:ext uri="{FF2B5EF4-FFF2-40B4-BE49-F238E27FC236}">
                <a16:creationId xmlns:a16="http://schemas.microsoft.com/office/drawing/2014/main" id="{FAF6B18E-0BC9-EA79-D5D5-473D1E45BBDA}"/>
              </a:ext>
            </a:extLst>
          </p:cNvPr>
          <p:cNvPicPr>
            <a:picLocks noChangeAspect="1"/>
          </p:cNvPicPr>
          <p:nvPr/>
        </p:nvPicPr>
        <p:blipFill>
          <a:blip r:embed="rId5"/>
          <a:stretch>
            <a:fillRect/>
          </a:stretch>
        </p:blipFill>
        <p:spPr>
          <a:xfrm>
            <a:off x="2147777" y="3145787"/>
            <a:ext cx="6935142" cy="5193090"/>
          </a:xfrm>
          <a:prstGeom prst="rect">
            <a:avLst/>
          </a:prstGeom>
          <a:ln w="12700">
            <a:miter lim="400000"/>
          </a:ln>
        </p:spPr>
      </p:pic>
      <p:sp>
        <p:nvSpPr>
          <p:cNvPr id="14" name="Registration - Enable…">
            <a:extLst>
              <a:ext uri="{FF2B5EF4-FFF2-40B4-BE49-F238E27FC236}">
                <a16:creationId xmlns:a16="http://schemas.microsoft.com/office/drawing/2014/main" id="{A6EB8A04-1276-FB15-5F0D-2C929543508A}"/>
              </a:ext>
            </a:extLst>
          </p:cNvPr>
          <p:cNvSpPr txBox="1"/>
          <p:nvPr/>
        </p:nvSpPr>
        <p:spPr>
          <a:xfrm>
            <a:off x="9999549" y="3151078"/>
            <a:ext cx="6628773" cy="49244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sz="4000" dirty="0"/>
              <a:t>Confirm default settings:</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Meeting ID - generate automatically - Enabled </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Passcode - Enabled</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Waiting room - Enabled</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Participant video - Disabled</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Mute participants upon entry- Enabled</a:t>
            </a:r>
          </a:p>
        </p:txBody>
      </p:sp>
    </p:spTree>
    <p:extLst>
      <p:ext uri="{BB962C8B-B14F-4D97-AF65-F5344CB8AC3E}">
        <p14:creationId xmlns:p14="http://schemas.microsoft.com/office/powerpoint/2010/main" val="3179330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When Scheduling Meeting</a:t>
            </a:r>
          </a:p>
        </p:txBody>
      </p:sp>
      <p:sp>
        <p:nvSpPr>
          <p:cNvPr id="14" name="Registration - Enable…">
            <a:extLst>
              <a:ext uri="{FF2B5EF4-FFF2-40B4-BE49-F238E27FC236}">
                <a16:creationId xmlns:a16="http://schemas.microsoft.com/office/drawing/2014/main" id="{A6EB8A04-1276-FB15-5F0D-2C929543508A}"/>
              </a:ext>
            </a:extLst>
          </p:cNvPr>
          <p:cNvSpPr txBox="1"/>
          <p:nvPr/>
        </p:nvSpPr>
        <p:spPr>
          <a:xfrm>
            <a:off x="9999549" y="3434144"/>
            <a:ext cx="6628773" cy="30777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57200">
              <a:defRPr sz="1900">
                <a:latin typeface="+mn-lt"/>
                <a:ea typeface="+mn-ea"/>
                <a:cs typeface="+mn-cs"/>
                <a:sym typeface="Helvetica"/>
              </a:defRPr>
            </a:pPr>
            <a:r>
              <a:rPr lang="en-US" sz="4000" dirty="0"/>
              <a:t>Manually enable and require:</a:t>
            </a:r>
          </a:p>
          <a:p>
            <a:pPr marL="571500" indent="-571500" defTabSz="457200">
              <a:buFont typeface="Arial" panose="020B0604020202020204" pitchFamily="34" charset="0"/>
              <a:buChar char="•"/>
              <a:defRPr sz="1900">
                <a:latin typeface="+mn-lt"/>
                <a:ea typeface="+mn-ea"/>
                <a:cs typeface="+mn-cs"/>
                <a:sym typeface="Helvetica"/>
              </a:defRPr>
            </a:pPr>
            <a:r>
              <a:rPr lang="en-US" sz="4000" dirty="0"/>
              <a:t>Registration</a:t>
            </a:r>
          </a:p>
          <a:p>
            <a:pPr defTabSz="457200">
              <a:defRPr sz="1900">
                <a:latin typeface="+mn-lt"/>
                <a:ea typeface="+mn-ea"/>
                <a:cs typeface="+mn-cs"/>
                <a:sym typeface="Helvetica"/>
              </a:defRPr>
            </a:pPr>
            <a:endParaRPr lang="en-US" sz="4000" dirty="0"/>
          </a:p>
          <a:p>
            <a:pPr defTabSz="457200">
              <a:defRPr sz="1900">
                <a:latin typeface="+mn-lt"/>
                <a:ea typeface="+mn-ea"/>
                <a:cs typeface="+mn-cs"/>
                <a:sym typeface="Helvetica"/>
              </a:defRPr>
            </a:pPr>
            <a:r>
              <a:rPr lang="en-US" sz="4000" dirty="0"/>
              <a:t>Finish scheduling and save meeting</a:t>
            </a:r>
            <a:endParaRPr lang="en-US" sz="4000" b="1" dirty="0"/>
          </a:p>
        </p:txBody>
      </p:sp>
      <p:pic>
        <p:nvPicPr>
          <p:cNvPr id="13" name="Screen Shot 2022-05-02 at 4.32.19 PM.png" descr="Screenshot of settings when scheduling a meeting on the TechConnect Zoom website">
            <a:extLst>
              <a:ext uri="{FF2B5EF4-FFF2-40B4-BE49-F238E27FC236}">
                <a16:creationId xmlns:a16="http://schemas.microsoft.com/office/drawing/2014/main" id="{A98CAFAB-1EAA-6CB7-66F5-408BB7775551}"/>
              </a:ext>
            </a:extLst>
          </p:cNvPr>
          <p:cNvPicPr>
            <a:picLocks noChangeAspect="1"/>
          </p:cNvPicPr>
          <p:nvPr/>
        </p:nvPicPr>
        <p:blipFill>
          <a:blip r:embed="rId5"/>
          <a:stretch>
            <a:fillRect/>
          </a:stretch>
        </p:blipFill>
        <p:spPr>
          <a:xfrm>
            <a:off x="1573620" y="3372971"/>
            <a:ext cx="7701716" cy="4565843"/>
          </a:xfrm>
          <a:prstGeom prst="rect">
            <a:avLst/>
          </a:prstGeom>
          <a:ln w="12700">
            <a:miter lim="400000"/>
          </a:ln>
        </p:spPr>
      </p:pic>
    </p:spTree>
    <p:extLst>
      <p:ext uri="{BB962C8B-B14F-4D97-AF65-F5344CB8AC3E}">
        <p14:creationId xmlns:p14="http://schemas.microsoft.com/office/powerpoint/2010/main" val="2383315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When Scheduling Meeting</a:t>
            </a:r>
          </a:p>
        </p:txBody>
      </p:sp>
      <p:pic>
        <p:nvPicPr>
          <p:cNvPr id="11" name="Screen Shot 2022-05-05 at 12.18.41 PM.png" descr="Screenshot of Registration section under the details of a scheduled meeting on the TechConnect Zoom website">
            <a:extLst>
              <a:ext uri="{FF2B5EF4-FFF2-40B4-BE49-F238E27FC236}">
                <a16:creationId xmlns:a16="http://schemas.microsoft.com/office/drawing/2014/main" id="{72FBD7AE-9B6D-4E0C-17FE-C0FA0832D4A8}"/>
              </a:ext>
            </a:extLst>
          </p:cNvPr>
          <p:cNvPicPr>
            <a:picLocks noChangeAspect="1"/>
          </p:cNvPicPr>
          <p:nvPr/>
        </p:nvPicPr>
        <p:blipFill>
          <a:blip r:embed="rId5"/>
          <a:stretch>
            <a:fillRect/>
          </a:stretch>
        </p:blipFill>
        <p:spPr>
          <a:xfrm>
            <a:off x="1145451" y="3249073"/>
            <a:ext cx="10713956" cy="1801896"/>
          </a:xfrm>
          <a:prstGeom prst="rect">
            <a:avLst/>
          </a:prstGeom>
          <a:ln w="12700">
            <a:miter lim="400000"/>
          </a:ln>
        </p:spPr>
      </p:pic>
      <p:pic>
        <p:nvPicPr>
          <p:cNvPr id="18" name="Screen Shot 2022-05-05 at 12.24.34 PM.png" descr="Screenshot of Registration options under the details of a scheduled meeting on the TechConnect Zoom website">
            <a:extLst>
              <a:ext uri="{FF2B5EF4-FFF2-40B4-BE49-F238E27FC236}">
                <a16:creationId xmlns:a16="http://schemas.microsoft.com/office/drawing/2014/main" id="{077CDD35-BD67-463D-D05D-75EB30AB7F7D}"/>
              </a:ext>
            </a:extLst>
          </p:cNvPr>
          <p:cNvPicPr>
            <a:picLocks noChangeAspect="1"/>
          </p:cNvPicPr>
          <p:nvPr/>
        </p:nvPicPr>
        <p:blipFill>
          <a:blip r:embed="rId6"/>
          <a:stretch>
            <a:fillRect/>
          </a:stretch>
        </p:blipFill>
        <p:spPr>
          <a:xfrm>
            <a:off x="12075740" y="3227304"/>
            <a:ext cx="5010133" cy="5043607"/>
          </a:xfrm>
          <a:prstGeom prst="rect">
            <a:avLst/>
          </a:prstGeom>
          <a:ln w="12700">
            <a:miter lim="400000"/>
          </a:ln>
        </p:spPr>
      </p:pic>
      <p:sp>
        <p:nvSpPr>
          <p:cNvPr id="20" name="Registration - Enable…">
            <a:extLst>
              <a:ext uri="{FF2B5EF4-FFF2-40B4-BE49-F238E27FC236}">
                <a16:creationId xmlns:a16="http://schemas.microsoft.com/office/drawing/2014/main" id="{73C5D990-13BC-FE3D-ABAC-A202B519B119}"/>
              </a:ext>
            </a:extLst>
          </p:cNvPr>
          <p:cNvSpPr txBox="1"/>
          <p:nvPr/>
        </p:nvSpPr>
        <p:spPr>
          <a:xfrm>
            <a:off x="1532551" y="5326647"/>
            <a:ext cx="9823021" cy="3046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lang="en-US" sz="3300" dirty="0"/>
              <a:t>Scroll down to saved meeting details and edit registration options:</a:t>
            </a:r>
          </a:p>
          <a:p>
            <a:pPr marL="647700" indent="-457200" defTabSz="457200">
              <a:buClr>
                <a:srgbClr val="000000"/>
              </a:buClr>
              <a:buSzPct val="100000"/>
              <a:buFont typeface="Arial" panose="020B0604020202020204" pitchFamily="34" charset="0"/>
              <a:buChar char="•"/>
              <a:defRPr sz="1900">
                <a:latin typeface="+mn-lt"/>
                <a:ea typeface="+mn-ea"/>
                <a:cs typeface="+mn-cs"/>
                <a:sym typeface="Helvetica"/>
              </a:defRPr>
            </a:pPr>
            <a:r>
              <a:rPr lang="en-US" sz="3300" dirty="0"/>
              <a:t>Enable Manually approve</a:t>
            </a:r>
          </a:p>
          <a:p>
            <a:pPr marL="647700" indent="-457200" defTabSz="457200">
              <a:buClr>
                <a:srgbClr val="000000"/>
              </a:buClr>
              <a:buSzPct val="100000"/>
              <a:buFont typeface="Arial" panose="020B0604020202020204" pitchFamily="34" charset="0"/>
              <a:buChar char="•"/>
              <a:defRPr sz="1900">
                <a:latin typeface="+mn-lt"/>
                <a:ea typeface="+mn-ea"/>
                <a:cs typeface="+mn-cs"/>
                <a:sym typeface="Helvetica"/>
              </a:defRPr>
            </a:pPr>
            <a:r>
              <a:rPr lang="en-US" sz="3300" dirty="0"/>
              <a:t>Enable Send email to host when someone registers</a:t>
            </a:r>
          </a:p>
          <a:p>
            <a:pPr marL="647700" indent="-457200" defTabSz="457200">
              <a:buClr>
                <a:srgbClr val="000000"/>
              </a:buClr>
              <a:buSzPct val="100000"/>
              <a:buFont typeface="Arial" panose="020B0604020202020204" pitchFamily="34" charset="0"/>
              <a:buChar char="•"/>
              <a:defRPr sz="1900">
                <a:latin typeface="+mn-lt"/>
                <a:ea typeface="+mn-ea"/>
                <a:cs typeface="+mn-cs"/>
                <a:sym typeface="Helvetica"/>
              </a:defRPr>
            </a:pPr>
            <a:r>
              <a:rPr lang="en-US" sz="3300" dirty="0"/>
              <a:t>Disable Show social share buttons on registration page</a:t>
            </a:r>
          </a:p>
        </p:txBody>
      </p:sp>
    </p:spTree>
    <p:extLst>
      <p:ext uri="{BB962C8B-B14F-4D97-AF65-F5344CB8AC3E}">
        <p14:creationId xmlns:p14="http://schemas.microsoft.com/office/powerpoint/2010/main" val="170795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In the Meeting</a:t>
            </a:r>
          </a:p>
        </p:txBody>
      </p:sp>
      <p:sp>
        <p:nvSpPr>
          <p:cNvPr id="14" name="Registration - Enable…">
            <a:extLst>
              <a:ext uri="{FF2B5EF4-FFF2-40B4-BE49-F238E27FC236}">
                <a16:creationId xmlns:a16="http://schemas.microsoft.com/office/drawing/2014/main" id="{A6EB8A04-1276-FB15-5F0D-2C929543508A}"/>
              </a:ext>
            </a:extLst>
          </p:cNvPr>
          <p:cNvSpPr txBox="1"/>
          <p:nvPr/>
        </p:nvSpPr>
        <p:spPr>
          <a:xfrm>
            <a:off x="9548037" y="2442054"/>
            <a:ext cx="8739963" cy="58631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lang="en-US" sz="4000" dirty="0"/>
              <a:t>Join meeting early to…</a:t>
            </a:r>
          </a:p>
          <a:p>
            <a:pPr defTabSz="457200">
              <a:defRPr sz="1900">
                <a:latin typeface="+mn-lt"/>
                <a:ea typeface="+mn-ea"/>
                <a:cs typeface="+mn-cs"/>
                <a:sym typeface="Helvetica"/>
              </a:defRPr>
            </a:pPr>
            <a:endParaRPr lang="en-US" sz="1050" dirty="0"/>
          </a:p>
          <a:p>
            <a:pPr defTabSz="457200">
              <a:defRPr sz="1900">
                <a:latin typeface="+mn-lt"/>
                <a:ea typeface="+mn-ea"/>
                <a:cs typeface="+mn-cs"/>
                <a:sym typeface="Helvetica"/>
              </a:defRPr>
            </a:pPr>
            <a:r>
              <a:rPr lang="en-US" sz="4000" dirty="0"/>
              <a:t>Confirm default settings: </a:t>
            </a:r>
          </a:p>
          <a:p>
            <a:pPr marL="762000" indent="-571500" defTabSz="457200">
              <a:buSzPct val="100000"/>
              <a:buFont typeface="Arial" panose="020B0604020202020204" pitchFamily="34" charset="0"/>
              <a:buChar char="•"/>
              <a:defRPr sz="1900">
                <a:latin typeface="+mn-lt"/>
                <a:ea typeface="+mn-ea"/>
                <a:cs typeface="+mn-cs"/>
                <a:sym typeface="Helvetica"/>
              </a:defRPr>
            </a:pPr>
            <a:r>
              <a:rPr lang="en-US" sz="4000" dirty="0"/>
              <a:t>Chat - Participants can chat with Host/Cohost only</a:t>
            </a:r>
          </a:p>
          <a:p>
            <a:pPr marL="762000" indent="-571500" defTabSz="457200">
              <a:buSzPct val="100000"/>
              <a:buFont typeface="Arial" panose="020B0604020202020204" pitchFamily="34" charset="0"/>
              <a:buChar char="•"/>
              <a:defRPr sz="1900">
                <a:latin typeface="+mn-lt"/>
                <a:ea typeface="+mn-ea"/>
                <a:cs typeface="+mn-cs"/>
                <a:sym typeface="Helvetica"/>
              </a:defRPr>
            </a:pPr>
            <a:r>
              <a:rPr lang="en-US" sz="4000" dirty="0"/>
              <a:t>Waiting room - Enabled</a:t>
            </a:r>
          </a:p>
          <a:p>
            <a:pPr marL="762000" indent="-571500" defTabSz="457200">
              <a:buSzPct val="100000"/>
              <a:buFont typeface="Arial" panose="020B0604020202020204" pitchFamily="34" charset="0"/>
              <a:buChar char="•"/>
              <a:defRPr sz="1900">
                <a:latin typeface="+mn-lt"/>
                <a:ea typeface="+mn-ea"/>
                <a:cs typeface="+mn-cs"/>
                <a:sym typeface="Helvetica"/>
              </a:defRPr>
            </a:pPr>
            <a:r>
              <a:rPr lang="en-US" sz="4000" dirty="0"/>
              <a:t>Share Screen - Disabled</a:t>
            </a:r>
          </a:p>
          <a:p>
            <a:pPr defTabSz="457200">
              <a:defRPr sz="1900">
                <a:latin typeface="+mn-lt"/>
                <a:ea typeface="+mn-ea"/>
                <a:cs typeface="+mn-cs"/>
                <a:sym typeface="Helvetica"/>
              </a:defRPr>
            </a:pPr>
            <a:endParaRPr lang="en-US" sz="1050" dirty="0"/>
          </a:p>
          <a:p>
            <a:pPr defTabSz="457200">
              <a:defRPr sz="1900">
                <a:latin typeface="+mn-lt"/>
                <a:ea typeface="+mn-ea"/>
                <a:cs typeface="+mn-cs"/>
                <a:sym typeface="Helvetica"/>
              </a:defRPr>
            </a:pPr>
            <a:r>
              <a:rPr lang="en-US" sz="4000" dirty="0"/>
              <a:t>Disable Allow Participants to:</a:t>
            </a:r>
          </a:p>
          <a:p>
            <a:pPr marL="762000" indent="-571500" defTabSz="457200">
              <a:buSzPct val="100000"/>
              <a:buFont typeface="Arial" panose="020B0604020202020204" pitchFamily="34" charset="0"/>
              <a:buChar char="•"/>
              <a:defRPr sz="1900">
                <a:latin typeface="+mn-lt"/>
                <a:ea typeface="+mn-ea"/>
                <a:cs typeface="+mn-cs"/>
                <a:sym typeface="Helvetica"/>
              </a:defRPr>
            </a:pPr>
            <a:r>
              <a:rPr lang="en-US" sz="4000" dirty="0"/>
              <a:t>Unmute themselves</a:t>
            </a:r>
          </a:p>
          <a:p>
            <a:pPr marL="762000" indent="-571500" defTabSz="457200">
              <a:buSzPct val="100000"/>
              <a:buFont typeface="Arial" panose="020B0604020202020204" pitchFamily="34" charset="0"/>
              <a:buChar char="•"/>
              <a:defRPr sz="1900">
                <a:latin typeface="+mn-lt"/>
                <a:ea typeface="+mn-ea"/>
                <a:cs typeface="+mn-cs"/>
                <a:sym typeface="Helvetica"/>
              </a:defRPr>
            </a:pPr>
            <a:r>
              <a:rPr lang="en-US" sz="4000" dirty="0"/>
              <a:t>Start video</a:t>
            </a:r>
          </a:p>
        </p:txBody>
      </p:sp>
      <p:pic>
        <p:nvPicPr>
          <p:cNvPr id="11" name="Uncheck.png" descr="Screenshot of chat icon options and security icon options from the in-meeting host control menu">
            <a:extLst>
              <a:ext uri="{FF2B5EF4-FFF2-40B4-BE49-F238E27FC236}">
                <a16:creationId xmlns:a16="http://schemas.microsoft.com/office/drawing/2014/main" id="{71AA0DAB-2C89-B3DB-9AB6-5D5C9A8BAE3A}"/>
              </a:ext>
            </a:extLst>
          </p:cNvPr>
          <p:cNvPicPr>
            <a:picLocks noChangeAspect="1"/>
          </p:cNvPicPr>
          <p:nvPr/>
        </p:nvPicPr>
        <p:blipFill>
          <a:blip r:embed="rId5"/>
          <a:stretch>
            <a:fillRect/>
          </a:stretch>
        </p:blipFill>
        <p:spPr>
          <a:xfrm>
            <a:off x="1205442" y="2960580"/>
            <a:ext cx="8099575" cy="5344618"/>
          </a:xfrm>
          <a:prstGeom prst="rect">
            <a:avLst/>
          </a:prstGeom>
          <a:ln w="12700">
            <a:miter lim="400000"/>
          </a:ln>
        </p:spPr>
      </p:pic>
    </p:spTree>
    <p:extLst>
      <p:ext uri="{BB962C8B-B14F-4D97-AF65-F5344CB8AC3E}">
        <p14:creationId xmlns:p14="http://schemas.microsoft.com/office/powerpoint/2010/main" val="3104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Attendee will be unable to…</a:t>
            </a:r>
          </a:p>
        </p:txBody>
      </p:sp>
      <p:pic>
        <p:nvPicPr>
          <p:cNvPr id="13" name="Start video.png" descr="Screenshot of the pop up that appears when attendees try to start video">
            <a:extLst>
              <a:ext uri="{FF2B5EF4-FFF2-40B4-BE49-F238E27FC236}">
                <a16:creationId xmlns:a16="http://schemas.microsoft.com/office/drawing/2014/main" id="{3ED445C1-7963-C6DD-E408-E2AD138302B5}"/>
              </a:ext>
            </a:extLst>
          </p:cNvPr>
          <p:cNvPicPr>
            <a:picLocks noChangeAspect="1"/>
          </p:cNvPicPr>
          <p:nvPr/>
        </p:nvPicPr>
        <p:blipFill>
          <a:blip r:embed="rId5"/>
          <a:stretch>
            <a:fillRect/>
          </a:stretch>
        </p:blipFill>
        <p:spPr>
          <a:xfrm>
            <a:off x="1391932" y="3395521"/>
            <a:ext cx="6092376" cy="2346060"/>
          </a:xfrm>
          <a:prstGeom prst="rect">
            <a:avLst/>
          </a:prstGeom>
          <a:ln w="12700">
            <a:miter lim="400000"/>
          </a:ln>
        </p:spPr>
      </p:pic>
    </p:spTree>
    <p:extLst>
      <p:ext uri="{BB962C8B-B14F-4D97-AF65-F5344CB8AC3E}">
        <p14:creationId xmlns:p14="http://schemas.microsoft.com/office/powerpoint/2010/main" val="341441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Learning Objectives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823687" y="2659821"/>
            <a:ext cx="14025913" cy="316016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447050" indent="-447050" defTabSz="894100">
              <a:buSzPct val="100000"/>
              <a:buChar char="•"/>
              <a:defRPr sz="2100">
                <a:latin typeface="+mn-lt"/>
                <a:ea typeface="+mn-ea"/>
                <a:cs typeface="+mn-cs"/>
                <a:sym typeface="Helvetica"/>
              </a:defRPr>
            </a:pPr>
            <a:r>
              <a:rPr lang="en-US" sz="4107" dirty="0"/>
              <a:t>Determine the level of security risk that your meeting has</a:t>
            </a:r>
          </a:p>
          <a:p>
            <a:pPr marL="447050" indent="-447050" defTabSz="894100">
              <a:buSzPct val="100000"/>
              <a:buChar char="•"/>
              <a:defRPr sz="2100">
                <a:latin typeface="+mn-lt"/>
                <a:ea typeface="+mn-ea"/>
                <a:cs typeface="+mn-cs"/>
                <a:sym typeface="Helvetica"/>
              </a:defRPr>
            </a:pPr>
            <a:r>
              <a:rPr lang="en-US" sz="4107" dirty="0"/>
              <a:t>Have a better understanding of your Zoom security options</a:t>
            </a:r>
          </a:p>
          <a:p>
            <a:pPr marL="447050" indent="-447050" defTabSz="894100">
              <a:buSzPct val="100000"/>
              <a:buChar char="•"/>
              <a:defRPr sz="2100">
                <a:latin typeface="+mn-lt"/>
                <a:ea typeface="+mn-ea"/>
                <a:cs typeface="+mn-cs"/>
                <a:sym typeface="Helvetica"/>
              </a:defRPr>
            </a:pPr>
            <a:r>
              <a:rPr lang="en-US" sz="4107" dirty="0"/>
              <a:t>Know the security tools available in-meeting to best manage your session</a:t>
            </a:r>
            <a:endParaRPr sz="4107" dirty="0"/>
          </a:p>
          <a:p>
            <a:pPr defTabSz="894100">
              <a:defRPr sz="2100">
                <a:latin typeface="+mn-lt"/>
                <a:ea typeface="+mn-ea"/>
                <a:cs typeface="+mn-cs"/>
                <a:sym typeface="Helvetica"/>
              </a:defRPr>
            </a:pPr>
            <a:endParaRPr sz="4107" dirty="0"/>
          </a:p>
        </p:txBody>
      </p:sp>
    </p:spTree>
    <p:extLst>
      <p:ext uri="{BB962C8B-B14F-4D97-AF65-F5344CB8AC3E}">
        <p14:creationId xmlns:p14="http://schemas.microsoft.com/office/powerpoint/2010/main" val="138548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Attendee will be unable to…</a:t>
            </a:r>
          </a:p>
        </p:txBody>
      </p:sp>
      <p:pic>
        <p:nvPicPr>
          <p:cNvPr id="13" name="Start video.png" descr="Screenshot of the pop up that appears when attendees try to start video">
            <a:extLst>
              <a:ext uri="{FF2B5EF4-FFF2-40B4-BE49-F238E27FC236}">
                <a16:creationId xmlns:a16="http://schemas.microsoft.com/office/drawing/2014/main" id="{3ED445C1-7963-C6DD-E408-E2AD138302B5}"/>
              </a:ext>
            </a:extLst>
          </p:cNvPr>
          <p:cNvPicPr>
            <a:picLocks noChangeAspect="1"/>
          </p:cNvPicPr>
          <p:nvPr/>
        </p:nvPicPr>
        <p:blipFill>
          <a:blip r:embed="rId5"/>
          <a:stretch>
            <a:fillRect/>
          </a:stretch>
        </p:blipFill>
        <p:spPr>
          <a:xfrm>
            <a:off x="1391932" y="3395521"/>
            <a:ext cx="6092376" cy="2346060"/>
          </a:xfrm>
          <a:prstGeom prst="rect">
            <a:avLst/>
          </a:prstGeom>
          <a:ln w="12700">
            <a:miter lim="400000"/>
          </a:ln>
        </p:spPr>
      </p:pic>
      <p:pic>
        <p:nvPicPr>
          <p:cNvPr id="10" name="Unmute.png" descr="Screenshot of the pop up that appears when attendees try to unmute themselves">
            <a:extLst>
              <a:ext uri="{FF2B5EF4-FFF2-40B4-BE49-F238E27FC236}">
                <a16:creationId xmlns:a16="http://schemas.microsoft.com/office/drawing/2014/main" id="{8BAB4D1E-5EAD-8AE3-A880-0DBA10D356EB}"/>
              </a:ext>
            </a:extLst>
          </p:cNvPr>
          <p:cNvPicPr>
            <a:picLocks noChangeAspect="1"/>
          </p:cNvPicPr>
          <p:nvPr/>
        </p:nvPicPr>
        <p:blipFill>
          <a:blip r:embed="rId6"/>
          <a:stretch>
            <a:fillRect/>
          </a:stretch>
        </p:blipFill>
        <p:spPr>
          <a:xfrm>
            <a:off x="3189359" y="4852760"/>
            <a:ext cx="7251070" cy="2162878"/>
          </a:xfrm>
          <a:prstGeom prst="rect">
            <a:avLst/>
          </a:prstGeom>
          <a:ln w="12700">
            <a:miter lim="400000"/>
          </a:ln>
        </p:spPr>
      </p:pic>
    </p:spTree>
    <p:extLst>
      <p:ext uri="{BB962C8B-B14F-4D97-AF65-F5344CB8AC3E}">
        <p14:creationId xmlns:p14="http://schemas.microsoft.com/office/powerpoint/2010/main" val="3185001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Attendee will be unable to…</a:t>
            </a:r>
          </a:p>
        </p:txBody>
      </p:sp>
      <p:pic>
        <p:nvPicPr>
          <p:cNvPr id="13" name="Start video.png" descr="Screenshot of the pop up that appears when attendees try to start video">
            <a:extLst>
              <a:ext uri="{FF2B5EF4-FFF2-40B4-BE49-F238E27FC236}">
                <a16:creationId xmlns:a16="http://schemas.microsoft.com/office/drawing/2014/main" id="{3ED445C1-7963-C6DD-E408-E2AD138302B5}"/>
              </a:ext>
            </a:extLst>
          </p:cNvPr>
          <p:cNvPicPr>
            <a:picLocks noChangeAspect="1"/>
          </p:cNvPicPr>
          <p:nvPr/>
        </p:nvPicPr>
        <p:blipFill>
          <a:blip r:embed="rId5"/>
          <a:stretch>
            <a:fillRect/>
          </a:stretch>
        </p:blipFill>
        <p:spPr>
          <a:xfrm>
            <a:off x="1391932" y="3395521"/>
            <a:ext cx="6092376" cy="2346060"/>
          </a:xfrm>
          <a:prstGeom prst="rect">
            <a:avLst/>
          </a:prstGeom>
          <a:ln w="12700">
            <a:miter lim="400000"/>
          </a:ln>
        </p:spPr>
      </p:pic>
      <p:pic>
        <p:nvPicPr>
          <p:cNvPr id="10" name="Unmute.png" descr="Screenshot of the pop up that appears when attendees try to unmute themselves">
            <a:extLst>
              <a:ext uri="{FF2B5EF4-FFF2-40B4-BE49-F238E27FC236}">
                <a16:creationId xmlns:a16="http://schemas.microsoft.com/office/drawing/2014/main" id="{8BAB4D1E-5EAD-8AE3-A880-0DBA10D356EB}"/>
              </a:ext>
            </a:extLst>
          </p:cNvPr>
          <p:cNvPicPr>
            <a:picLocks noChangeAspect="1"/>
          </p:cNvPicPr>
          <p:nvPr/>
        </p:nvPicPr>
        <p:blipFill>
          <a:blip r:embed="rId6"/>
          <a:stretch>
            <a:fillRect/>
          </a:stretch>
        </p:blipFill>
        <p:spPr>
          <a:xfrm>
            <a:off x="3189359" y="4852760"/>
            <a:ext cx="7251070" cy="2162878"/>
          </a:xfrm>
          <a:prstGeom prst="rect">
            <a:avLst/>
          </a:prstGeom>
          <a:ln w="12700">
            <a:miter lim="400000"/>
          </a:ln>
        </p:spPr>
      </p:pic>
      <p:pic>
        <p:nvPicPr>
          <p:cNvPr id="11" name="Screen Shot 2022-04-19 at 9.46.10 AM.png" descr="Screenshot of the pop up that appears when attendees try to screen share">
            <a:extLst>
              <a:ext uri="{FF2B5EF4-FFF2-40B4-BE49-F238E27FC236}">
                <a16:creationId xmlns:a16="http://schemas.microsoft.com/office/drawing/2014/main" id="{B8B026DB-9C74-5E1E-9B20-2C853A6154C6}"/>
              </a:ext>
            </a:extLst>
          </p:cNvPr>
          <p:cNvPicPr>
            <a:picLocks noChangeAspect="1"/>
          </p:cNvPicPr>
          <p:nvPr/>
        </p:nvPicPr>
        <p:blipFill>
          <a:blip r:embed="rId7"/>
          <a:stretch>
            <a:fillRect/>
          </a:stretch>
        </p:blipFill>
        <p:spPr>
          <a:xfrm>
            <a:off x="7472077" y="6087816"/>
            <a:ext cx="7987664" cy="2299182"/>
          </a:xfrm>
          <a:prstGeom prst="rect">
            <a:avLst/>
          </a:prstGeom>
          <a:ln w="12700">
            <a:miter lim="400000"/>
          </a:ln>
        </p:spPr>
      </p:pic>
    </p:spTree>
    <p:extLst>
      <p:ext uri="{BB962C8B-B14F-4D97-AF65-F5344CB8AC3E}">
        <p14:creationId xmlns:p14="http://schemas.microsoft.com/office/powerpoint/2010/main" val="3907400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What is attendee able to do?</a:t>
            </a:r>
          </a:p>
        </p:txBody>
      </p:sp>
      <p:pic>
        <p:nvPicPr>
          <p:cNvPr id="14" name="Screen Shot 2022-05-02 at 6.57.11 PM.png" descr="Screenshot of the chat and hand raise icons in the meeting">
            <a:extLst>
              <a:ext uri="{FF2B5EF4-FFF2-40B4-BE49-F238E27FC236}">
                <a16:creationId xmlns:a16="http://schemas.microsoft.com/office/drawing/2014/main" id="{F55AE555-BED0-2D62-8FA3-A2A54A0B2556}"/>
              </a:ext>
            </a:extLst>
          </p:cNvPr>
          <p:cNvPicPr>
            <a:picLocks noChangeAspect="1"/>
          </p:cNvPicPr>
          <p:nvPr/>
        </p:nvPicPr>
        <p:blipFill>
          <a:blip r:embed="rId5"/>
          <a:stretch>
            <a:fillRect/>
          </a:stretch>
        </p:blipFill>
        <p:spPr>
          <a:xfrm>
            <a:off x="1283765" y="3544791"/>
            <a:ext cx="10631028" cy="2645587"/>
          </a:xfrm>
          <a:prstGeom prst="rect">
            <a:avLst/>
          </a:prstGeom>
          <a:ln w="12700">
            <a:miter lim="400000"/>
          </a:ln>
        </p:spPr>
      </p:pic>
      <p:sp>
        <p:nvSpPr>
          <p:cNvPr id="20" name="Raise Hand can be seen by all…">
            <a:extLst>
              <a:ext uri="{FF2B5EF4-FFF2-40B4-BE49-F238E27FC236}">
                <a16:creationId xmlns:a16="http://schemas.microsoft.com/office/drawing/2014/main" id="{7E4B0861-6E52-1732-0B37-9C5869746798}"/>
              </a:ext>
            </a:extLst>
          </p:cNvPr>
          <p:cNvSpPr txBox="1"/>
          <p:nvPr/>
        </p:nvSpPr>
        <p:spPr>
          <a:xfrm>
            <a:off x="12289234" y="3799674"/>
            <a:ext cx="5041836"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Chat to host/cohosts</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Hand Raise </a:t>
            </a:r>
          </a:p>
        </p:txBody>
      </p:sp>
      <p:sp>
        <p:nvSpPr>
          <p:cNvPr id="21" name="Have attendees chat to host/cohosts or hand raise for permission to participate (speak, share video, share screen)">
            <a:extLst>
              <a:ext uri="{FF2B5EF4-FFF2-40B4-BE49-F238E27FC236}">
                <a16:creationId xmlns:a16="http://schemas.microsoft.com/office/drawing/2014/main" id="{85ACAAD9-FE48-9BB1-FA55-4E89EE17F8DB}"/>
              </a:ext>
            </a:extLst>
          </p:cNvPr>
          <p:cNvSpPr txBox="1"/>
          <p:nvPr/>
        </p:nvSpPr>
        <p:spPr>
          <a:xfrm>
            <a:off x="2723667" y="6716017"/>
            <a:ext cx="14607403"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sz="4000" dirty="0"/>
              <a:t>You stay in control of the meeting while having attendees ask permission to participate through chat and hand raise.</a:t>
            </a:r>
          </a:p>
        </p:txBody>
      </p:sp>
    </p:spTree>
    <p:extLst>
      <p:ext uri="{BB962C8B-B14F-4D97-AF65-F5344CB8AC3E}">
        <p14:creationId xmlns:p14="http://schemas.microsoft.com/office/powerpoint/2010/main" val="369125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Granting Participant Permission to Participate</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1553246" y="2953721"/>
            <a:ext cx="15422880" cy="2462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sz="4000" dirty="0"/>
              <a:t>In the Participant list:</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Hover over participant and click to prompt attendee to unmute OR</a:t>
            </a:r>
          </a:p>
          <a:p>
            <a:pPr marL="571500" indent="-571500" defTabSz="457200">
              <a:buSzPct val="100000"/>
              <a:buFont typeface="Arial" panose="020B0604020202020204" pitchFamily="34" charset="0"/>
              <a:buChar char="•"/>
              <a:defRPr sz="1900">
                <a:latin typeface="+mn-lt"/>
                <a:ea typeface="+mn-ea"/>
                <a:cs typeface="+mn-cs"/>
                <a:sym typeface="Helvetica"/>
              </a:defRPr>
            </a:pPr>
            <a:r>
              <a:rPr sz="4000" dirty="0"/>
              <a:t>Click More to make attendee co-host to share screen, chat to all, share video</a:t>
            </a:r>
          </a:p>
        </p:txBody>
      </p:sp>
      <p:pic>
        <p:nvPicPr>
          <p:cNvPr id="18" name="Screen Shot 2022-04-21 at 10.13.27 PM.png" descr="Screenshot of participant list accessible in the live meeting">
            <a:extLst>
              <a:ext uri="{FF2B5EF4-FFF2-40B4-BE49-F238E27FC236}">
                <a16:creationId xmlns:a16="http://schemas.microsoft.com/office/drawing/2014/main" id="{6AD2C076-C297-7C3A-00A7-9FC73D88197A}"/>
              </a:ext>
            </a:extLst>
          </p:cNvPr>
          <p:cNvPicPr>
            <a:picLocks noChangeAspect="1"/>
          </p:cNvPicPr>
          <p:nvPr/>
        </p:nvPicPr>
        <p:blipFill>
          <a:blip r:embed="rId5"/>
          <a:stretch>
            <a:fillRect/>
          </a:stretch>
        </p:blipFill>
        <p:spPr>
          <a:xfrm>
            <a:off x="3763006" y="5105009"/>
            <a:ext cx="5440170" cy="2493413"/>
          </a:xfrm>
          <a:prstGeom prst="rect">
            <a:avLst/>
          </a:prstGeom>
          <a:ln w="12700">
            <a:miter lim="400000"/>
          </a:ln>
        </p:spPr>
      </p:pic>
      <p:pic>
        <p:nvPicPr>
          <p:cNvPr id="23" name="Screen Shot 2022-04-21 at 10.13.47 PM.png" descr="Screenshot of the participant options when clicking on 'More' in the participant list next to the participant name">
            <a:extLst>
              <a:ext uri="{FF2B5EF4-FFF2-40B4-BE49-F238E27FC236}">
                <a16:creationId xmlns:a16="http://schemas.microsoft.com/office/drawing/2014/main" id="{F8D3ADE7-9E69-7D18-06D4-1CAC1B7FC22B}"/>
              </a:ext>
            </a:extLst>
          </p:cNvPr>
          <p:cNvPicPr>
            <a:picLocks noChangeAspect="1"/>
          </p:cNvPicPr>
          <p:nvPr/>
        </p:nvPicPr>
        <p:blipFill>
          <a:blip r:embed="rId6"/>
          <a:stretch>
            <a:fillRect/>
          </a:stretch>
        </p:blipFill>
        <p:spPr>
          <a:xfrm>
            <a:off x="10240392" y="4785654"/>
            <a:ext cx="2334921" cy="3446013"/>
          </a:xfrm>
          <a:prstGeom prst="rect">
            <a:avLst/>
          </a:prstGeom>
          <a:ln w="12700">
            <a:miter lim="400000"/>
          </a:ln>
        </p:spPr>
      </p:pic>
    </p:spTree>
    <p:extLst>
      <p:ext uri="{BB962C8B-B14F-4D97-AF65-F5344CB8AC3E}">
        <p14:creationId xmlns:p14="http://schemas.microsoft.com/office/powerpoint/2010/main" val="2035936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Allowing </a:t>
            </a:r>
            <a:r>
              <a:rPr kumimoji="0" lang="en-US" sz="6453" b="0" i="0" u="sng" strike="noStrike" kern="1200" cap="none" spc="0" normalizeH="0" baseline="0" noProof="0" dirty="0">
                <a:ln>
                  <a:noFill/>
                </a:ln>
                <a:solidFill>
                  <a:schemeClr val="tx1"/>
                </a:solidFill>
                <a:effectLst/>
                <a:uLnTx/>
                <a:uFillTx/>
                <a:latin typeface="+mj-lt"/>
                <a:ea typeface="Source Sans Pro"/>
                <a:cs typeface="Source Sans Pro"/>
                <a:sym typeface="Source Sans Pro"/>
              </a:rPr>
              <a:t>ALL</a:t>
            </a: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 to Participate</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7203345" y="3585568"/>
            <a:ext cx="9702421" cy="36933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Click on security icon to allow participants to unmute themselves, share video, rename themselves, share screen, annotate (if host is screen sharing), and chat</a:t>
            </a:r>
          </a:p>
          <a:p>
            <a:pPr defTabSz="457200">
              <a:defRPr sz="1900">
                <a:latin typeface="+mn-lt"/>
                <a:ea typeface="+mn-ea"/>
                <a:cs typeface="+mn-cs"/>
                <a:sym typeface="Helvetica"/>
              </a:defRPr>
            </a:pPr>
            <a:endParaRPr lang="en-US" sz="4000" dirty="0"/>
          </a:p>
          <a:p>
            <a:pPr defTabSz="457200">
              <a:defRPr sz="1900">
                <a:latin typeface="+mn-lt"/>
                <a:ea typeface="+mn-ea"/>
                <a:cs typeface="+mn-cs"/>
                <a:sym typeface="Helvetica"/>
              </a:defRPr>
            </a:pPr>
            <a:r>
              <a:rPr lang="en-US" sz="4000" dirty="0"/>
              <a:t>IF you do allow all to participate…</a:t>
            </a:r>
          </a:p>
        </p:txBody>
      </p:sp>
      <p:pic>
        <p:nvPicPr>
          <p:cNvPr id="14" name="Screen Shot 2022-04-21 at 9.03.53 PM.png">
            <a:extLst>
              <a:ext uri="{FF2B5EF4-FFF2-40B4-BE49-F238E27FC236}">
                <a16:creationId xmlns:a16="http://schemas.microsoft.com/office/drawing/2014/main" id="{539381F5-50DD-9610-0027-E3CF3673B67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50642" y="3159610"/>
            <a:ext cx="3839953" cy="4815802"/>
          </a:xfrm>
          <a:prstGeom prst="rect">
            <a:avLst/>
          </a:prstGeom>
          <a:ln w="12700">
            <a:miter lim="400000"/>
          </a:ln>
        </p:spPr>
      </p:pic>
    </p:spTree>
    <p:extLst>
      <p:ext uri="{BB962C8B-B14F-4D97-AF65-F5344CB8AC3E}">
        <p14:creationId xmlns:p14="http://schemas.microsoft.com/office/powerpoint/2010/main" val="845757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Consider Using Focus Mode</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1205443" y="5871750"/>
            <a:ext cx="15700324" cy="24622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Participants see videos of host, co-host, and spotlighted participants only</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When screen sharing, participant can only view their own content alongside the host, but no one else will see the shared screen unless the host shares the participant’s screen with others in the meeting</a:t>
            </a:r>
          </a:p>
        </p:txBody>
      </p:sp>
      <p:pic>
        <p:nvPicPr>
          <p:cNvPr id="11" name="Screen Shot 2022-05-03 at 7.01.59 PM.png" descr="Screenshot of the 'Start Focus Mode' option when clicking on 'More' in the host meeting control bar">
            <a:extLst>
              <a:ext uri="{FF2B5EF4-FFF2-40B4-BE49-F238E27FC236}">
                <a16:creationId xmlns:a16="http://schemas.microsoft.com/office/drawing/2014/main" id="{E5B157A7-9139-7447-951B-2DC1DAFD8FD7}"/>
              </a:ext>
            </a:extLst>
          </p:cNvPr>
          <p:cNvPicPr>
            <a:picLocks noChangeAspect="1"/>
          </p:cNvPicPr>
          <p:nvPr/>
        </p:nvPicPr>
        <p:blipFill>
          <a:blip r:embed="rId5"/>
          <a:stretch>
            <a:fillRect/>
          </a:stretch>
        </p:blipFill>
        <p:spPr>
          <a:xfrm>
            <a:off x="4325441" y="2952427"/>
            <a:ext cx="3827086" cy="2858203"/>
          </a:xfrm>
          <a:prstGeom prst="rect">
            <a:avLst/>
          </a:prstGeom>
          <a:ln w="12700">
            <a:miter lim="400000"/>
          </a:ln>
        </p:spPr>
      </p:pic>
      <p:pic>
        <p:nvPicPr>
          <p:cNvPr id="18" name="Screen Shot 2022-04-25 at 9.19.34 AM.png" descr="Screenshot of the focus mode indicator that appears at the top left of the meeting window when in 'focus mode'">
            <a:extLst>
              <a:ext uri="{FF2B5EF4-FFF2-40B4-BE49-F238E27FC236}">
                <a16:creationId xmlns:a16="http://schemas.microsoft.com/office/drawing/2014/main" id="{2A03E8C9-BD0B-C1DE-CF18-2B5DEF2E24B7}"/>
              </a:ext>
            </a:extLst>
          </p:cNvPr>
          <p:cNvPicPr>
            <a:picLocks noChangeAspect="1"/>
          </p:cNvPicPr>
          <p:nvPr/>
        </p:nvPicPr>
        <p:blipFill>
          <a:blip r:embed="rId6"/>
          <a:stretch>
            <a:fillRect/>
          </a:stretch>
        </p:blipFill>
        <p:spPr>
          <a:xfrm>
            <a:off x="8280429" y="3396907"/>
            <a:ext cx="3962075" cy="1899629"/>
          </a:xfrm>
          <a:prstGeom prst="rect">
            <a:avLst/>
          </a:prstGeom>
          <a:ln w="12700">
            <a:miter lim="400000"/>
          </a:ln>
        </p:spPr>
      </p:pic>
    </p:spTree>
    <p:extLst>
      <p:ext uri="{BB962C8B-B14F-4D97-AF65-F5344CB8AC3E}">
        <p14:creationId xmlns:p14="http://schemas.microsoft.com/office/powerpoint/2010/main" val="134930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If Disruptive Behavior Occurs</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2115849" y="3294649"/>
            <a:ext cx="6159626" cy="24622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57200">
              <a:defRPr sz="1900">
                <a:latin typeface="+mn-lt"/>
                <a:ea typeface="+mn-ea"/>
                <a:cs typeface="+mn-cs"/>
                <a:sym typeface="Helvetica"/>
              </a:defRPr>
            </a:pPr>
            <a:r>
              <a:rPr lang="en-US" sz="4000" dirty="0"/>
              <a:t>From Participant list:</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Put in waiting room</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Remove participant</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Report participant </a:t>
            </a:r>
          </a:p>
        </p:txBody>
      </p:sp>
      <p:pic>
        <p:nvPicPr>
          <p:cNvPr id="14" name="Screen Shot 2022-04-25 at 11.33.59 AM.png" descr="Screenshot of the participant list and the 'More' security options next to a participant's name">
            <a:extLst>
              <a:ext uri="{FF2B5EF4-FFF2-40B4-BE49-F238E27FC236}">
                <a16:creationId xmlns:a16="http://schemas.microsoft.com/office/drawing/2014/main" id="{CBC23515-FE20-1014-B735-A27895A1A24F}"/>
              </a:ext>
            </a:extLst>
          </p:cNvPr>
          <p:cNvPicPr>
            <a:picLocks noChangeAspect="1"/>
          </p:cNvPicPr>
          <p:nvPr/>
        </p:nvPicPr>
        <p:blipFill>
          <a:blip r:embed="rId5"/>
          <a:stretch>
            <a:fillRect/>
          </a:stretch>
        </p:blipFill>
        <p:spPr>
          <a:xfrm>
            <a:off x="7892703" y="3125210"/>
            <a:ext cx="3672354" cy="5263305"/>
          </a:xfrm>
          <a:prstGeom prst="rect">
            <a:avLst/>
          </a:prstGeom>
          <a:ln w="12700">
            <a:miter lim="400000"/>
          </a:ln>
        </p:spPr>
      </p:pic>
    </p:spTree>
    <p:extLst>
      <p:ext uri="{BB962C8B-B14F-4D97-AF65-F5344CB8AC3E}">
        <p14:creationId xmlns:p14="http://schemas.microsoft.com/office/powerpoint/2010/main" val="420381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If Disruptive Behavior Occurs</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2115848" y="3078082"/>
            <a:ext cx="7644839" cy="1846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defTabSz="457200">
              <a:defRPr sz="1900">
                <a:latin typeface="+mn-lt"/>
                <a:ea typeface="+mn-ea"/>
                <a:cs typeface="+mn-cs"/>
                <a:sym typeface="Helvetica"/>
              </a:defRPr>
            </a:pPr>
            <a:r>
              <a:rPr lang="en-US" sz="4000" dirty="0"/>
              <a:t>From Security icon:</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Remove and report participant</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Suspend participant activities</a:t>
            </a:r>
          </a:p>
        </p:txBody>
      </p:sp>
      <p:pic>
        <p:nvPicPr>
          <p:cNvPr id="11" name="Screen Shot 2022-05-04 at 9.42.51 AM.png" descr="Screenshot of the security icon options (host meeting control bar) to remove and suspend an attendee">
            <a:extLst>
              <a:ext uri="{FF2B5EF4-FFF2-40B4-BE49-F238E27FC236}">
                <a16:creationId xmlns:a16="http://schemas.microsoft.com/office/drawing/2014/main" id="{60242362-FB4A-322D-3DCE-5BF0576725DF}"/>
              </a:ext>
            </a:extLst>
          </p:cNvPr>
          <p:cNvPicPr>
            <a:picLocks noChangeAspect="1"/>
          </p:cNvPicPr>
          <p:nvPr/>
        </p:nvPicPr>
        <p:blipFill>
          <a:blip r:embed="rId5"/>
          <a:stretch>
            <a:fillRect/>
          </a:stretch>
        </p:blipFill>
        <p:spPr>
          <a:xfrm>
            <a:off x="4151997" y="5226751"/>
            <a:ext cx="5053741" cy="2365984"/>
          </a:xfrm>
          <a:prstGeom prst="rect">
            <a:avLst/>
          </a:prstGeom>
          <a:ln w="12700">
            <a:miter lim="400000"/>
          </a:ln>
        </p:spPr>
      </p:pic>
      <p:pic>
        <p:nvPicPr>
          <p:cNvPr id="18" name="Screen Shot 2022-05-04 at 9.43.34 AM.png" descr="Screenshot of the pop up that appears when clicking on 'Remove Participant' from the Security icon">
            <a:extLst>
              <a:ext uri="{FF2B5EF4-FFF2-40B4-BE49-F238E27FC236}">
                <a16:creationId xmlns:a16="http://schemas.microsoft.com/office/drawing/2014/main" id="{224B72E6-0FE7-F5DE-EDFA-66CCB9466FE3}"/>
              </a:ext>
            </a:extLst>
          </p:cNvPr>
          <p:cNvPicPr>
            <a:picLocks noChangeAspect="1"/>
          </p:cNvPicPr>
          <p:nvPr/>
        </p:nvPicPr>
        <p:blipFill>
          <a:blip r:embed="rId6"/>
          <a:stretch>
            <a:fillRect/>
          </a:stretch>
        </p:blipFill>
        <p:spPr>
          <a:xfrm>
            <a:off x="9448221" y="4832294"/>
            <a:ext cx="6626476" cy="1966461"/>
          </a:xfrm>
          <a:prstGeom prst="rect">
            <a:avLst/>
          </a:prstGeom>
          <a:ln w="12700">
            <a:miter lim="400000"/>
          </a:ln>
        </p:spPr>
      </p:pic>
    </p:spTree>
    <p:extLst>
      <p:ext uri="{BB962C8B-B14F-4D97-AF65-F5344CB8AC3E}">
        <p14:creationId xmlns:p14="http://schemas.microsoft.com/office/powerpoint/2010/main" val="17288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If Disruptive Behavior Occurs</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2115848" y="3078082"/>
            <a:ext cx="12004189" cy="12311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457200">
              <a:defRPr sz="1900">
                <a:latin typeface="+mn-lt"/>
                <a:ea typeface="+mn-ea"/>
                <a:cs typeface="+mn-cs"/>
                <a:sym typeface="Helvetica"/>
              </a:defRPr>
            </a:pPr>
            <a:r>
              <a:rPr lang="en-US" sz="4000" dirty="0"/>
              <a:t>From green shield check mark icon in top left corner:</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Report</a:t>
            </a:r>
          </a:p>
        </p:txBody>
      </p:sp>
      <p:pic>
        <p:nvPicPr>
          <p:cNvPr id="14" name="Screen Shot 2022-04-25 at 12.10.29 PM.png" descr="Screenshot is of the pop up that appears when clicking on the green shield check mark in the top left corner of the meeting window. The report option is available there.">
            <a:extLst>
              <a:ext uri="{FF2B5EF4-FFF2-40B4-BE49-F238E27FC236}">
                <a16:creationId xmlns:a16="http://schemas.microsoft.com/office/drawing/2014/main" id="{3F1ECDF2-F92F-1D68-0695-318DC5B447A5}"/>
              </a:ext>
            </a:extLst>
          </p:cNvPr>
          <p:cNvPicPr>
            <a:picLocks noChangeAspect="1"/>
          </p:cNvPicPr>
          <p:nvPr/>
        </p:nvPicPr>
        <p:blipFill>
          <a:blip r:embed="rId5"/>
          <a:stretch>
            <a:fillRect/>
          </a:stretch>
        </p:blipFill>
        <p:spPr>
          <a:xfrm>
            <a:off x="4399618" y="4007074"/>
            <a:ext cx="4758087" cy="4223316"/>
          </a:xfrm>
          <a:prstGeom prst="rect">
            <a:avLst/>
          </a:prstGeom>
          <a:ln w="12700">
            <a:miter lim="400000"/>
          </a:ln>
        </p:spPr>
      </p:pic>
      <p:pic>
        <p:nvPicPr>
          <p:cNvPr id="20" name="Screen Shot 2022-04-25 at 11.34.10 AM.png" descr="Screenshot is of the pop up that appears when clicking report option">
            <a:extLst>
              <a:ext uri="{FF2B5EF4-FFF2-40B4-BE49-F238E27FC236}">
                <a16:creationId xmlns:a16="http://schemas.microsoft.com/office/drawing/2014/main" id="{7A376FEE-CE2E-147D-73B9-8227B4BD3FBA}"/>
              </a:ext>
            </a:extLst>
          </p:cNvPr>
          <p:cNvPicPr>
            <a:picLocks noChangeAspect="1"/>
          </p:cNvPicPr>
          <p:nvPr/>
        </p:nvPicPr>
        <p:blipFill>
          <a:blip r:embed="rId6"/>
          <a:stretch>
            <a:fillRect/>
          </a:stretch>
        </p:blipFill>
        <p:spPr>
          <a:xfrm>
            <a:off x="9893478" y="4007075"/>
            <a:ext cx="4541701" cy="4136192"/>
          </a:xfrm>
          <a:prstGeom prst="rect">
            <a:avLst/>
          </a:prstGeom>
          <a:ln w="12700">
            <a:miter lim="400000"/>
          </a:ln>
        </p:spPr>
      </p:pic>
    </p:spTree>
    <p:extLst>
      <p:ext uri="{BB962C8B-B14F-4D97-AF65-F5344CB8AC3E}">
        <p14:creationId xmlns:p14="http://schemas.microsoft.com/office/powerpoint/2010/main" val="2924734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Report Incident Post Meeting</a:t>
            </a:r>
          </a:p>
        </p:txBody>
      </p:sp>
      <p:sp>
        <p:nvSpPr>
          <p:cNvPr id="13" name="Individually ask attendee to unmute AND/OR…">
            <a:extLst>
              <a:ext uri="{FF2B5EF4-FFF2-40B4-BE49-F238E27FC236}">
                <a16:creationId xmlns:a16="http://schemas.microsoft.com/office/drawing/2014/main" id="{6BBE9CE4-EA29-9305-D778-CCE9191FE906}"/>
              </a:ext>
            </a:extLst>
          </p:cNvPr>
          <p:cNvSpPr txBox="1"/>
          <p:nvPr/>
        </p:nvSpPr>
        <p:spPr>
          <a:xfrm>
            <a:off x="2115848" y="3078082"/>
            <a:ext cx="14776489" cy="12311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Campus IT can contact </a:t>
            </a:r>
            <a:r>
              <a:rPr lang="en-US" sz="4000" u="sng" dirty="0">
                <a:solidFill>
                  <a:srgbClr val="0000FF"/>
                </a:solidFill>
                <a:uFill>
                  <a:solidFill>
                    <a:srgbClr val="0000FF"/>
                  </a:solidFill>
                </a:uFill>
                <a:hlinkClick r:id="rId5"/>
              </a:rPr>
              <a:t>support@ccctechconnect.org</a:t>
            </a:r>
          </a:p>
          <a:p>
            <a:pPr marL="571500" indent="-571500" defTabSz="457200">
              <a:buSzPct val="100000"/>
              <a:buFont typeface="Arial" panose="020B0604020202020204" pitchFamily="34" charset="0"/>
              <a:buChar char="•"/>
              <a:defRPr sz="1900">
                <a:latin typeface="+mn-lt"/>
                <a:ea typeface="+mn-ea"/>
                <a:cs typeface="+mn-cs"/>
                <a:sym typeface="Helvetica"/>
              </a:defRPr>
            </a:pPr>
            <a:r>
              <a:rPr lang="en-US" sz="4000" dirty="0"/>
              <a:t>Zoom Trust &amp; Safety </a:t>
            </a:r>
            <a:r>
              <a:rPr lang="en-US" sz="4000" u="sng" dirty="0">
                <a:solidFill>
                  <a:srgbClr val="0000FF"/>
                </a:solidFill>
                <a:uFill>
                  <a:solidFill>
                    <a:srgbClr val="0000FF"/>
                  </a:solidFill>
                </a:uFill>
                <a:hlinkClick r:id="rId6"/>
              </a:rPr>
              <a:t>https://explore.zoom.us/en/trust/trust-safety/</a:t>
            </a:r>
          </a:p>
        </p:txBody>
      </p:sp>
      <p:pic>
        <p:nvPicPr>
          <p:cNvPr id="18" name="Screen Shot 2022-04-25 at 12.43.45 PM.png" descr="Screenshot is of the Zoom Trust and Safety website where you can report abuse in a meeting">
            <a:extLst>
              <a:ext uri="{FF2B5EF4-FFF2-40B4-BE49-F238E27FC236}">
                <a16:creationId xmlns:a16="http://schemas.microsoft.com/office/drawing/2014/main" id="{4615961B-0F47-51A0-2C3A-9F654298FDDB}"/>
              </a:ext>
            </a:extLst>
          </p:cNvPr>
          <p:cNvPicPr>
            <a:picLocks noChangeAspect="1"/>
          </p:cNvPicPr>
          <p:nvPr/>
        </p:nvPicPr>
        <p:blipFill>
          <a:blip r:embed="rId7"/>
          <a:stretch>
            <a:fillRect/>
          </a:stretch>
        </p:blipFill>
        <p:spPr>
          <a:xfrm>
            <a:off x="2431378" y="4490883"/>
            <a:ext cx="6329823" cy="3797897"/>
          </a:xfrm>
          <a:prstGeom prst="rect">
            <a:avLst/>
          </a:prstGeom>
          <a:ln w="12700">
            <a:miter lim="400000"/>
          </a:ln>
        </p:spPr>
      </p:pic>
      <p:pic>
        <p:nvPicPr>
          <p:cNvPr id="21" name="Screen Shot 2022-04-25 at 12.43.29 PM.png" descr="Screenshot is of the Zoom Trust and Safety website form where you can report abuse in a meeting">
            <a:extLst>
              <a:ext uri="{FF2B5EF4-FFF2-40B4-BE49-F238E27FC236}">
                <a16:creationId xmlns:a16="http://schemas.microsoft.com/office/drawing/2014/main" id="{460C6E34-9DE2-5BFF-A6B9-1AF1608BAD6A}"/>
              </a:ext>
            </a:extLst>
          </p:cNvPr>
          <p:cNvPicPr>
            <a:picLocks noChangeAspect="1"/>
          </p:cNvPicPr>
          <p:nvPr/>
        </p:nvPicPr>
        <p:blipFill>
          <a:blip r:embed="rId8"/>
          <a:stretch>
            <a:fillRect/>
          </a:stretch>
        </p:blipFill>
        <p:spPr>
          <a:xfrm>
            <a:off x="8797081" y="4424195"/>
            <a:ext cx="5838690" cy="4007081"/>
          </a:xfrm>
          <a:prstGeom prst="rect">
            <a:avLst/>
          </a:prstGeom>
          <a:ln w="12700">
            <a:miter lim="400000"/>
          </a:ln>
        </p:spPr>
      </p:pic>
    </p:spTree>
    <p:extLst>
      <p:ext uri="{BB962C8B-B14F-4D97-AF65-F5344CB8AC3E}">
        <p14:creationId xmlns:p14="http://schemas.microsoft.com/office/powerpoint/2010/main" val="247479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823687" y="3474819"/>
            <a:ext cx="14234227" cy="1896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447050" indent="-447050" defTabSz="894100">
              <a:buSzPct val="100000"/>
              <a:buChar char="•"/>
              <a:defRPr sz="2100">
                <a:latin typeface="+mn-lt"/>
                <a:ea typeface="+mn-ea"/>
                <a:cs typeface="+mn-cs"/>
                <a:sym typeface="Helvetica"/>
              </a:defRPr>
            </a:pPr>
            <a:r>
              <a:rPr lang="en-US" sz="4107" dirty="0"/>
              <a:t>Examples of intrusions</a:t>
            </a:r>
            <a:endParaRPr sz="4107" dirty="0"/>
          </a:p>
          <a:p>
            <a:pPr marL="447050" indent="-447050" defTabSz="894100">
              <a:buSzPct val="100000"/>
              <a:buChar char="•"/>
              <a:defRPr sz="2100">
                <a:latin typeface="+mn-lt"/>
                <a:ea typeface="+mn-ea"/>
                <a:cs typeface="+mn-cs"/>
                <a:sym typeface="Helvetica"/>
              </a:defRPr>
            </a:pPr>
            <a:r>
              <a:rPr sz="4107" dirty="0"/>
              <a:t>Recipe for successful, secure TechConnect Zoom meeting</a:t>
            </a:r>
          </a:p>
          <a:p>
            <a:pPr defTabSz="894100">
              <a:defRPr sz="2100">
                <a:latin typeface="+mn-lt"/>
                <a:ea typeface="+mn-ea"/>
                <a:cs typeface="+mn-cs"/>
                <a:sym typeface="Helvetica"/>
              </a:defRPr>
            </a:pPr>
            <a:endParaRPr sz="4107" dirty="0"/>
          </a:p>
        </p:txBody>
      </p:sp>
      <p:sp>
        <p:nvSpPr>
          <p:cNvPr id="26" name="Web portal settings…">
            <a:extLst>
              <a:ext uri="{FF2B5EF4-FFF2-40B4-BE49-F238E27FC236}">
                <a16:creationId xmlns:a16="http://schemas.microsoft.com/office/drawing/2014/main" id="{0E01D5B5-8CB6-EBA1-4FAC-E8B89E3114E8}"/>
              </a:ext>
            </a:extLst>
          </p:cNvPr>
          <p:cNvSpPr txBox="1"/>
          <p:nvPr/>
        </p:nvSpPr>
        <p:spPr>
          <a:xfrm>
            <a:off x="2665148" y="4850893"/>
            <a:ext cx="13045734" cy="18960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447050" indent="-447050" defTabSz="894100">
              <a:buSzPct val="100000"/>
              <a:buChar char="•"/>
              <a:defRPr sz="2100">
                <a:latin typeface="+mn-lt"/>
                <a:ea typeface="+mn-ea"/>
                <a:cs typeface="+mn-cs"/>
                <a:sym typeface="Helvetica"/>
              </a:defRPr>
            </a:pPr>
            <a:r>
              <a:rPr sz="4107" dirty="0"/>
              <a:t>Adjust settings (web portal, scheduler, in-meeting)</a:t>
            </a:r>
          </a:p>
          <a:p>
            <a:pPr marL="447050" indent="-447050" defTabSz="894100">
              <a:buSzPct val="100000"/>
              <a:buChar char="•"/>
              <a:defRPr sz="2100">
                <a:latin typeface="+mn-lt"/>
                <a:ea typeface="+mn-ea"/>
                <a:cs typeface="+mn-cs"/>
                <a:sym typeface="Helvetica"/>
              </a:defRPr>
            </a:pPr>
            <a:r>
              <a:rPr sz="4107" dirty="0"/>
              <a:t>Manage meeting attendees</a:t>
            </a:r>
          </a:p>
          <a:p>
            <a:pPr marL="447050" indent="-447050" defTabSz="894100">
              <a:buSzPct val="100000"/>
              <a:buChar char="•"/>
              <a:defRPr sz="2100">
                <a:latin typeface="+mn-lt"/>
                <a:ea typeface="+mn-ea"/>
                <a:cs typeface="+mn-cs"/>
                <a:sym typeface="Helvetica"/>
              </a:defRPr>
            </a:pPr>
            <a:r>
              <a:rPr sz="4107" dirty="0"/>
              <a:t>Know in-meeting and post-meeting security options</a:t>
            </a:r>
          </a:p>
        </p:txBody>
      </p:sp>
      <p:sp>
        <p:nvSpPr>
          <p:cNvPr id="27" name="TechConnect overview…">
            <a:extLst>
              <a:ext uri="{FF2B5EF4-FFF2-40B4-BE49-F238E27FC236}">
                <a16:creationId xmlns:a16="http://schemas.microsoft.com/office/drawing/2014/main" id="{EF325F9A-6E29-1CA6-B5E2-148DC39F0FD8}"/>
              </a:ext>
            </a:extLst>
          </p:cNvPr>
          <p:cNvSpPr txBox="1"/>
          <p:nvPr/>
        </p:nvSpPr>
        <p:spPr>
          <a:xfrm>
            <a:off x="1981910" y="6772276"/>
            <a:ext cx="13045732" cy="63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marL="228600" indent="-228600" defTabSz="457200">
              <a:buSzPct val="100000"/>
              <a:buChar char="•"/>
              <a:defRPr sz="2100">
                <a:latin typeface="+mn-lt"/>
                <a:ea typeface="+mn-ea"/>
                <a:cs typeface="+mn-cs"/>
                <a:sym typeface="Helvetica"/>
              </a:defRPr>
            </a:lvl1pPr>
          </a:lstStyle>
          <a:p>
            <a:r>
              <a:rPr lang="en-US" sz="4107" dirty="0"/>
              <a:t> </a:t>
            </a:r>
            <a:r>
              <a:rPr sz="4107" dirty="0"/>
              <a:t>Questions and Answers</a:t>
            </a:r>
          </a:p>
        </p:txBody>
      </p:sp>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20544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Agenda</a:t>
            </a:r>
          </a:p>
        </p:txBody>
      </p:sp>
    </p:spTree>
    <p:extLst>
      <p:ext uri="{BB962C8B-B14F-4D97-AF65-F5344CB8AC3E}">
        <p14:creationId xmlns:p14="http://schemas.microsoft.com/office/powerpoint/2010/main" val="56302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Zoom Trust &amp; Safety</a:t>
            </a:r>
          </a:p>
        </p:txBody>
      </p:sp>
      <p:pic>
        <p:nvPicPr>
          <p:cNvPr id="18" name="Screen Shot 2022-05-02 at 4.01.37 PM.png" descr="Screenshot is of the Zoom Trust and Safety website home page">
            <a:extLst>
              <a:ext uri="{FF2B5EF4-FFF2-40B4-BE49-F238E27FC236}">
                <a16:creationId xmlns:a16="http://schemas.microsoft.com/office/drawing/2014/main" id="{4E7B8789-A18F-B6E1-B1E9-3B65F8F4DEE8}"/>
              </a:ext>
            </a:extLst>
          </p:cNvPr>
          <p:cNvPicPr>
            <a:picLocks noChangeAspect="1"/>
          </p:cNvPicPr>
          <p:nvPr/>
        </p:nvPicPr>
        <p:blipFill>
          <a:blip r:embed="rId5"/>
          <a:stretch>
            <a:fillRect/>
          </a:stretch>
        </p:blipFill>
        <p:spPr>
          <a:xfrm>
            <a:off x="4005508" y="2985275"/>
            <a:ext cx="8838827" cy="5353601"/>
          </a:xfrm>
          <a:prstGeom prst="rect">
            <a:avLst/>
          </a:prstGeom>
          <a:ln w="12700">
            <a:miter lim="400000"/>
          </a:ln>
        </p:spPr>
      </p:pic>
    </p:spTree>
    <p:extLst>
      <p:ext uri="{BB962C8B-B14F-4D97-AF65-F5344CB8AC3E}">
        <p14:creationId xmlns:p14="http://schemas.microsoft.com/office/powerpoint/2010/main" val="246727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Questions?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Any questions? Feel free to ask!</a:t>
            </a:r>
          </a:p>
        </p:txBody>
      </p:sp>
    </p:spTree>
    <p:extLst>
      <p:ext uri="{BB962C8B-B14F-4D97-AF65-F5344CB8AC3E}">
        <p14:creationId xmlns:p14="http://schemas.microsoft.com/office/powerpoint/2010/main" val="3112828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p:cNvSpPr>
          <p:nvPr/>
        </p:nvSpPr>
        <p:spPr>
          <a:xfrm>
            <a:off x="894081" y="-310194"/>
            <a:ext cx="15734241"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r>
              <a:rPr lang="en-US" sz="4601" dirty="0">
                <a:solidFill>
                  <a:schemeClr val="bg1"/>
                </a:solidFill>
                <a:latin typeface="Aharoni" panose="02010803020104030203" pitchFamily="2" charset="-79"/>
                <a:cs typeface="Aharoni" panose="02010803020104030203" pitchFamily="2" charset="-79"/>
              </a:rPr>
              <a:t>Contact us!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8" name="Google Shape;277;p41">
            <a:extLst>
              <a:ext uri="{FF2B5EF4-FFF2-40B4-BE49-F238E27FC236}">
                <a16:creationId xmlns:a16="http://schemas.microsoft.com/office/drawing/2014/main" id="{9D54ED8F-481E-F3A5-A6AE-8A8800FAF446}"/>
              </a:ext>
            </a:extLst>
          </p:cNvPr>
          <p:cNvSpPr txBox="1">
            <a:spLocks noGrp="1"/>
          </p:cNvSpPr>
          <p:nvPr>
            <p:ph type="title" idx="4294967295"/>
          </p:nvPr>
        </p:nvSpPr>
        <p:spPr>
          <a:xfrm>
            <a:off x="1404222" y="1534515"/>
            <a:ext cx="15422880" cy="1899629"/>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67027" tIns="67027" rIns="67027" bIns="67027" numCol="1" spcCol="0" rtlCol="0" fromWordArt="0" anchor="ctr" anchorCtr="0" forceAA="0" compatLnSpc="1">
            <a:prstTxWarp prst="textNoShape">
              <a:avLst/>
            </a:prstTxWarp>
            <a:normAutofit/>
          </a:bodyPr>
          <a:lstStyle>
            <a:lvl1pPr>
              <a:lnSpc>
                <a:spcPct val="90000"/>
              </a:lnSpc>
              <a:defRPr sz="3300">
                <a:latin typeface="Source Sans Pro"/>
                <a:ea typeface="Source Sans Pro"/>
                <a:cs typeface="Source Sans Pro"/>
                <a:sym typeface="Source Sans Pro"/>
              </a:defRPr>
            </a:lvl1pPr>
          </a:lstStyle>
          <a:p>
            <a:pPr marL="0" marR="0" lvl="0" indent="0" algn="l" defTabSz="731520" rtl="0" eaLnBrk="1" fontAlgn="auto" latinLnBrk="0" hangingPunct="1">
              <a:lnSpc>
                <a:spcPct val="90000"/>
              </a:lnSpc>
              <a:spcBef>
                <a:spcPts val="0"/>
              </a:spcBef>
              <a:spcAft>
                <a:spcPts val="0"/>
              </a:spcAft>
              <a:buClrTx/>
              <a:buSzTx/>
              <a:buFontTx/>
              <a:buNone/>
              <a:tabLst/>
              <a:defRPr/>
            </a:pPr>
            <a:r>
              <a:rPr kumimoji="0" lang="en-US" sz="6453" b="0" i="0" u="none" strike="noStrike" kern="1200" cap="none" spc="0" normalizeH="0" baseline="0" noProof="0" dirty="0">
                <a:ln>
                  <a:noFill/>
                </a:ln>
                <a:solidFill>
                  <a:schemeClr val="tx1"/>
                </a:solidFill>
                <a:effectLst/>
                <a:uLnTx/>
                <a:uFillTx/>
                <a:latin typeface="+mj-lt"/>
                <a:ea typeface="Source Sans Pro"/>
                <a:cs typeface="Source Sans Pro"/>
                <a:sym typeface="Source Sans Pro"/>
              </a:rPr>
              <a:t>CCC TechConnect</a:t>
            </a:r>
          </a:p>
        </p:txBody>
      </p:sp>
      <p:sp>
        <p:nvSpPr>
          <p:cNvPr id="10" name="Text Placeholder 2">
            <a:extLst>
              <a:ext uri="{FF2B5EF4-FFF2-40B4-BE49-F238E27FC236}">
                <a16:creationId xmlns:a16="http://schemas.microsoft.com/office/drawing/2014/main" id="{9ECD7B74-9EA4-3238-3B22-F6238E34B1FE}"/>
              </a:ext>
            </a:extLst>
          </p:cNvPr>
          <p:cNvSpPr txBox="1">
            <a:spLocks/>
          </p:cNvSpPr>
          <p:nvPr/>
        </p:nvSpPr>
        <p:spPr>
          <a:xfrm>
            <a:off x="1931857" y="3204243"/>
            <a:ext cx="10935128" cy="4812706"/>
          </a:xfrm>
          <a:prstGeom prst="rect">
            <a:avLst/>
          </a:prstGeom>
        </p:spPr>
        <p:txBody>
          <a:bodyPr vert="horz" lIns="146304" tIns="73152" rIns="146304" bIns="73152" rtlCol="0">
            <a:noAutofit/>
          </a:bodyPr>
          <a:lstStyle>
            <a:lvl1pPr marL="0" indent="0" algn="l" defTabSz="841392" rtl="0" eaLnBrk="1" latinLnBrk="0" hangingPunct="1">
              <a:spcBef>
                <a:spcPct val="20000"/>
              </a:spcBef>
              <a:buFont typeface="Arial"/>
              <a:buNone/>
              <a:defRPr sz="5867" kern="1200">
                <a:solidFill>
                  <a:schemeClr val="tx1">
                    <a:tint val="75000"/>
                  </a:schemeClr>
                </a:solidFill>
                <a:latin typeface="+mn-lt"/>
                <a:ea typeface="+mn-ea"/>
                <a:cs typeface="+mn-cs"/>
              </a:defRPr>
            </a:lvl1pPr>
            <a:lvl2pPr marL="841392" indent="0" algn="ctr" defTabSz="841392" rtl="0" eaLnBrk="1" latinLnBrk="0" hangingPunct="1">
              <a:spcBef>
                <a:spcPct val="20000"/>
              </a:spcBef>
              <a:buFont typeface="Arial"/>
              <a:buNone/>
              <a:defRPr sz="5175" kern="1200">
                <a:solidFill>
                  <a:schemeClr val="tx1">
                    <a:tint val="75000"/>
                  </a:schemeClr>
                </a:solidFill>
                <a:latin typeface="+mn-lt"/>
                <a:ea typeface="+mn-ea"/>
                <a:cs typeface="+mn-cs"/>
              </a:defRPr>
            </a:lvl2pPr>
            <a:lvl3pPr marL="1682785" indent="0" algn="ctr" defTabSz="841392" rtl="0" eaLnBrk="1" latinLnBrk="0" hangingPunct="1">
              <a:spcBef>
                <a:spcPct val="20000"/>
              </a:spcBef>
              <a:buFont typeface="Arial"/>
              <a:buNone/>
              <a:defRPr sz="4371" kern="1200">
                <a:solidFill>
                  <a:schemeClr val="tx1">
                    <a:tint val="75000"/>
                  </a:schemeClr>
                </a:solidFill>
                <a:latin typeface="+mn-lt"/>
                <a:ea typeface="+mn-ea"/>
                <a:cs typeface="+mn-cs"/>
              </a:defRPr>
            </a:lvl3pPr>
            <a:lvl4pPr marL="2524179"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4pPr>
            <a:lvl5pPr marL="3365571"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5pPr>
            <a:lvl6pPr marL="4206965"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6pPr>
            <a:lvl7pPr marL="5048357"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7pPr>
            <a:lvl8pPr marL="5889750"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8pPr>
            <a:lvl9pPr marL="6731141" indent="0" algn="ctr" defTabSz="841392" rtl="0" eaLnBrk="1" latinLnBrk="0" hangingPunct="1">
              <a:spcBef>
                <a:spcPct val="20000"/>
              </a:spcBef>
              <a:buFont typeface="Arial"/>
              <a:buNone/>
              <a:defRPr sz="3681" kern="1200">
                <a:solidFill>
                  <a:schemeClr val="tx1">
                    <a:tint val="75000"/>
                  </a:schemeClr>
                </a:solidFill>
                <a:latin typeface="+mn-lt"/>
                <a:ea typeface="+mn-ea"/>
                <a:cs typeface="+mn-cs"/>
              </a:defRPr>
            </a:lvl9pPr>
          </a:lstStyle>
          <a:p>
            <a:pPr>
              <a:lnSpc>
                <a:spcPct val="81000"/>
              </a:lnSpc>
              <a:defRPr sz="1600">
                <a:latin typeface="Source Sans Pro"/>
                <a:ea typeface="Source Sans Pro"/>
                <a:cs typeface="Source Sans Pro"/>
                <a:sym typeface="Source Sans Pro"/>
              </a:defRPr>
            </a:pPr>
            <a:r>
              <a:rPr lang="en-US" sz="3600" dirty="0">
                <a:solidFill>
                  <a:schemeClr val="tx1"/>
                </a:solidFill>
                <a:latin typeface="+mj-lt"/>
                <a:ea typeface="Source Sans Pro"/>
                <a:cs typeface="Source Sans Pro"/>
                <a:sym typeface="Source Sans Pro"/>
              </a:rPr>
              <a:t>CCC TechConnect</a:t>
            </a:r>
            <a:br>
              <a:rPr lang="en-US" sz="3600" dirty="0">
                <a:solidFill>
                  <a:schemeClr val="tx1"/>
                </a:solidFill>
                <a:latin typeface="+mj-lt"/>
                <a:ea typeface="Source Sans Pro"/>
                <a:cs typeface="Source Sans Pro"/>
                <a:sym typeface="Source Sans Pro"/>
              </a:rPr>
            </a:br>
            <a:r>
              <a:rPr lang="en-US" sz="3600" dirty="0">
                <a:solidFill>
                  <a:schemeClr val="tx1"/>
                </a:solidFill>
                <a:latin typeface="+mj-lt"/>
                <a:ea typeface="Source Sans Pro"/>
                <a:cs typeface="Source Sans Pro"/>
                <a:sym typeface="Source Sans Pro"/>
              </a:rPr>
              <a:t>c/o Palomar College</a:t>
            </a:r>
            <a:br>
              <a:rPr lang="en-US" sz="3600" dirty="0">
                <a:solidFill>
                  <a:schemeClr val="tx1"/>
                </a:solidFill>
                <a:latin typeface="+mj-lt"/>
                <a:ea typeface="Source Sans Pro"/>
                <a:cs typeface="Source Sans Pro"/>
                <a:sym typeface="Source Sans Pro"/>
              </a:rPr>
            </a:br>
            <a:r>
              <a:rPr lang="en-US" sz="3600" dirty="0">
                <a:solidFill>
                  <a:schemeClr val="tx1"/>
                </a:solidFill>
                <a:latin typeface="+mj-lt"/>
                <a:ea typeface="Source Sans Pro"/>
                <a:cs typeface="Source Sans Pro"/>
                <a:sym typeface="Source Sans Pro"/>
              </a:rPr>
              <a:t>1140 W. Mission Road</a:t>
            </a:r>
            <a:br>
              <a:rPr lang="en-US" sz="3600" dirty="0">
                <a:solidFill>
                  <a:schemeClr val="tx1"/>
                </a:solidFill>
                <a:latin typeface="+mj-lt"/>
                <a:ea typeface="Source Sans Pro"/>
                <a:cs typeface="Source Sans Pro"/>
                <a:sym typeface="Source Sans Pro"/>
              </a:rPr>
            </a:br>
            <a:r>
              <a:rPr lang="en-US" sz="3600" dirty="0">
                <a:solidFill>
                  <a:schemeClr val="tx1"/>
                </a:solidFill>
                <a:latin typeface="+mj-lt"/>
                <a:ea typeface="Source Sans Pro"/>
                <a:cs typeface="Source Sans Pro"/>
                <a:sym typeface="Source Sans Pro"/>
              </a:rPr>
              <a:t>San Marcos, CA 92069</a:t>
            </a:r>
            <a:br>
              <a:rPr lang="en-US" sz="3600" dirty="0">
                <a:solidFill>
                  <a:schemeClr val="tx1"/>
                </a:solidFill>
                <a:latin typeface="+mj-lt"/>
                <a:ea typeface="Source Sans Pro"/>
                <a:cs typeface="Source Sans Pro"/>
                <a:sym typeface="Source Sans Pro"/>
              </a:rPr>
            </a:br>
            <a:endParaRPr lang="en-US" sz="3600" dirty="0">
              <a:solidFill>
                <a:schemeClr val="tx1"/>
              </a:solidFill>
              <a:latin typeface="+mj-lt"/>
              <a:ea typeface="Source Sans Pro"/>
              <a:cs typeface="Source Sans Pro"/>
              <a:sym typeface="Source Sans Pro"/>
            </a:endParaRPr>
          </a:p>
          <a:p>
            <a:pPr>
              <a:lnSpc>
                <a:spcPct val="81000"/>
              </a:lnSpc>
              <a:defRPr sz="1600">
                <a:latin typeface="Source Sans Pro"/>
                <a:ea typeface="Source Sans Pro"/>
                <a:cs typeface="Source Sans Pro"/>
                <a:sym typeface="Source Sans Pro"/>
              </a:defRPr>
            </a:pPr>
            <a:r>
              <a:rPr lang="en-US" sz="3600" dirty="0">
                <a:solidFill>
                  <a:schemeClr val="tx1"/>
                </a:solidFill>
                <a:latin typeface="+mj-lt"/>
                <a:ea typeface="Source Sans Pro"/>
                <a:cs typeface="Source Sans Pro"/>
                <a:sym typeface="Source Sans Pro"/>
              </a:rPr>
              <a:t>Email: </a:t>
            </a:r>
            <a:r>
              <a:rPr lang="en-US" sz="3600" dirty="0">
                <a:solidFill>
                  <a:schemeClr val="tx1"/>
                </a:solidFill>
                <a:uFill>
                  <a:solidFill>
                    <a:srgbClr val="0000FF"/>
                  </a:solidFill>
                </a:uFill>
                <a:latin typeface="+mj-lt"/>
                <a:ea typeface="Source Sans Pro"/>
                <a:cs typeface="Source Sans Pro"/>
                <a:sym typeface="Source Sans Pro"/>
              </a:rPr>
              <a:t>support@ccctechconnect.org</a:t>
            </a:r>
            <a:r>
              <a:rPr lang="en-US" sz="3600" dirty="0">
                <a:solidFill>
                  <a:schemeClr val="tx1"/>
                </a:solidFill>
                <a:latin typeface="+mj-lt"/>
                <a:ea typeface="Source Sans Pro"/>
                <a:cs typeface="Source Sans Pro"/>
                <a:sym typeface="Source Sans Pro"/>
              </a:rPr>
              <a:t> </a:t>
            </a:r>
            <a:br>
              <a:rPr lang="en-US" sz="3600" dirty="0">
                <a:solidFill>
                  <a:schemeClr val="tx1"/>
                </a:solidFill>
                <a:latin typeface="+mj-lt"/>
                <a:ea typeface="Source Sans Pro"/>
                <a:cs typeface="Source Sans Pro"/>
                <a:sym typeface="Source Sans Pro"/>
              </a:rPr>
            </a:br>
            <a:r>
              <a:rPr lang="en-US" sz="3600" dirty="0">
                <a:solidFill>
                  <a:schemeClr val="tx1"/>
                </a:solidFill>
                <a:latin typeface="+mj-lt"/>
                <a:ea typeface="Source Sans Pro"/>
                <a:cs typeface="Source Sans Pro"/>
                <a:sym typeface="Source Sans Pro"/>
              </a:rPr>
              <a:t>Website: </a:t>
            </a:r>
            <a:r>
              <a:rPr lang="en-US" sz="3600" dirty="0">
                <a:solidFill>
                  <a:schemeClr val="tx1"/>
                </a:solidFill>
                <a:uFill>
                  <a:solidFill>
                    <a:srgbClr val="0000FF"/>
                  </a:solidFill>
                </a:uFill>
                <a:latin typeface="+mj-lt"/>
                <a:ea typeface="Source Sans Pro"/>
                <a:cs typeface="Source Sans Pro"/>
                <a:sym typeface="Source Sans Pro"/>
              </a:rPr>
              <a:t>https://www.ccctechconnect.org</a:t>
            </a:r>
            <a:r>
              <a:rPr lang="en-US" sz="3600" dirty="0">
                <a:solidFill>
                  <a:schemeClr val="tx1"/>
                </a:solidFill>
                <a:latin typeface="+mj-lt"/>
                <a:ea typeface="Source Sans Pro"/>
                <a:cs typeface="Source Sans Pro"/>
                <a:sym typeface="Source Sans Pro"/>
              </a:rPr>
              <a:t>  </a:t>
            </a:r>
            <a:br>
              <a:rPr lang="en-US" sz="3600" dirty="0">
                <a:solidFill>
                  <a:schemeClr val="tx1"/>
                </a:solidFill>
                <a:latin typeface="+mj-lt"/>
                <a:ea typeface="Source Sans Pro"/>
                <a:cs typeface="Source Sans Pro"/>
                <a:sym typeface="Source Sans Pro"/>
              </a:rPr>
            </a:br>
            <a:r>
              <a:rPr lang="en-US" sz="3600" dirty="0">
                <a:solidFill>
                  <a:schemeClr val="tx1"/>
                </a:solidFill>
                <a:latin typeface="+mj-lt"/>
                <a:ea typeface="Source Sans Pro"/>
                <a:cs typeface="Source Sans Pro"/>
                <a:sym typeface="Source Sans Pro"/>
              </a:rPr>
              <a:t>Support Website: </a:t>
            </a:r>
            <a:r>
              <a:rPr lang="en-US" sz="3600" dirty="0">
                <a:solidFill>
                  <a:schemeClr val="tx1"/>
                </a:solidFill>
                <a:uFill>
                  <a:solidFill>
                    <a:srgbClr val="0000FF"/>
                  </a:solidFill>
                </a:uFill>
                <a:latin typeface="+mj-lt"/>
                <a:ea typeface="Source Sans Pro"/>
                <a:cs typeface="Source Sans Pro"/>
                <a:sym typeface="Source Sans Pro"/>
              </a:rPr>
              <a:t>https://ccctechconnect.zendesk.com</a:t>
            </a:r>
            <a:r>
              <a:rPr lang="en-US" sz="3600" dirty="0">
                <a:solidFill>
                  <a:schemeClr val="tx1"/>
                </a:solidFill>
                <a:latin typeface="+mj-lt"/>
                <a:ea typeface="Source Sans Pro"/>
                <a:cs typeface="Source Sans Pro"/>
                <a:sym typeface="Source Sans Pro"/>
              </a:rPr>
              <a:t> </a:t>
            </a:r>
          </a:p>
          <a:p>
            <a:pPr>
              <a:lnSpc>
                <a:spcPct val="81000"/>
              </a:lnSpc>
              <a:defRPr sz="1600">
                <a:latin typeface="Source Sans Pro"/>
                <a:ea typeface="Source Sans Pro"/>
                <a:cs typeface="Source Sans Pro"/>
                <a:sym typeface="Source Sans Pro"/>
              </a:defRPr>
            </a:pPr>
            <a:endParaRPr lang="en-US" sz="3600" dirty="0">
              <a:solidFill>
                <a:schemeClr val="tx1"/>
              </a:solidFill>
              <a:latin typeface="+mj-lt"/>
              <a:ea typeface="Source Sans Pro"/>
              <a:cs typeface="Source Sans Pro"/>
              <a:sym typeface="Source Sans Pro"/>
            </a:endParaRPr>
          </a:p>
          <a:p>
            <a:pPr>
              <a:lnSpc>
                <a:spcPct val="81000"/>
              </a:lnSpc>
              <a:defRPr sz="1900" b="1">
                <a:latin typeface="Source Sans Pro"/>
                <a:ea typeface="Source Sans Pro"/>
                <a:cs typeface="Source Sans Pro"/>
                <a:sym typeface="Source Sans Pro"/>
              </a:defRPr>
            </a:pPr>
            <a:r>
              <a:rPr lang="en-US" sz="3600" b="1" dirty="0">
                <a:solidFill>
                  <a:schemeClr val="tx1"/>
                </a:solidFill>
                <a:latin typeface="+mj-lt"/>
                <a:ea typeface="Source Sans Pro"/>
                <a:cs typeface="Source Sans Pro"/>
                <a:sym typeface="Source Sans Pro"/>
              </a:rPr>
              <a:t>Thank you for joining today! </a:t>
            </a:r>
          </a:p>
        </p:txBody>
      </p:sp>
    </p:spTree>
    <p:extLst>
      <p:ext uri="{BB962C8B-B14F-4D97-AF65-F5344CB8AC3E}">
        <p14:creationId xmlns:p14="http://schemas.microsoft.com/office/powerpoint/2010/main" val="2384393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13" name="Google Shape;277;p41">
            <a:extLst>
              <a:ext uri="{FF2B5EF4-FFF2-40B4-BE49-F238E27FC236}">
                <a16:creationId xmlns:a16="http://schemas.microsoft.com/office/drawing/2014/main" id="{1DE49016-B9EC-5CFA-2AE7-7D292A4A78A0}"/>
              </a:ext>
            </a:extLst>
          </p:cNvPr>
          <p:cNvSpPr txBox="1">
            <a:spLocks/>
          </p:cNvSpPr>
          <p:nvPr/>
        </p:nvSpPr>
        <p:spPr>
          <a:xfrm>
            <a:off x="1686555" y="2320975"/>
            <a:ext cx="15140547" cy="39804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027" tIns="67027" rIns="67027" bIns="67027" anchor="ctr">
            <a:normAutofit/>
          </a:bodyPr>
          <a:lstStyle>
            <a:lvl1pPr defTabSz="823781">
              <a:lnSpc>
                <a:spcPct val="90000"/>
              </a:lnSpc>
              <a:defRPr sz="2900">
                <a:latin typeface="Source Sans Pro"/>
                <a:ea typeface="Source Sans Pro"/>
                <a:cs typeface="Source Sans Pro"/>
                <a:sym typeface="Source Sans Pro"/>
              </a:defRPr>
            </a:lvl1pPr>
          </a:lstStyle>
          <a:p>
            <a:pPr marL="0" marR="0" lvl="0" indent="0" algn="l" defTabSz="823781" rtl="0" eaLnBrk="1" fontAlgn="auto" latinLnBrk="0" hangingPunct="1">
              <a:lnSpc>
                <a:spcPct val="90000"/>
              </a:lnSpc>
              <a:spcBef>
                <a:spcPts val="0"/>
              </a:spcBef>
              <a:spcAft>
                <a:spcPts val="0"/>
              </a:spcAft>
              <a:buClrTx/>
              <a:buSzTx/>
              <a:buFontTx/>
              <a:buNone/>
              <a:tabLst/>
              <a:defRPr/>
            </a:pPr>
            <a:r>
              <a:rPr kumimoji="0" lang="en-US" sz="5671" b="0" i="0" u="none" strike="noStrike" kern="1200" cap="none" spc="0" normalizeH="0" baseline="0" noProof="0" dirty="0">
                <a:ln>
                  <a:noFill/>
                </a:ln>
                <a:solidFill>
                  <a:schemeClr val="tx1"/>
                </a:solidFill>
                <a:effectLst/>
                <a:uLnTx/>
                <a:uFillTx/>
                <a:latin typeface="+mn-lt"/>
                <a:ea typeface="Source Sans Pro"/>
                <a:cs typeface="Source Sans Pro"/>
                <a:sym typeface="Source Sans Pro"/>
              </a:rPr>
              <a:t>By a show of hands, have you ever been in a meeting that was interrupted by an unwanted guest…</a:t>
            </a:r>
          </a:p>
        </p:txBody>
      </p:sp>
      <p:sp>
        <p:nvSpPr>
          <p:cNvPr id="24" name="Title 2">
            <a:extLst>
              <a:ext uri="{FF2B5EF4-FFF2-40B4-BE49-F238E27FC236}">
                <a16:creationId xmlns:a16="http://schemas.microsoft.com/office/drawing/2014/main" id="{AC1B3F4E-F22B-69DB-DE4D-20C543D8DBA2}"/>
              </a:ext>
            </a:extLst>
          </p:cNvPr>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Tree>
    <p:extLst>
      <p:ext uri="{BB962C8B-B14F-4D97-AF65-F5344CB8AC3E}">
        <p14:creationId xmlns:p14="http://schemas.microsoft.com/office/powerpoint/2010/main" val="3412817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13" name="Google Shape;277;p41">
            <a:extLst>
              <a:ext uri="{FF2B5EF4-FFF2-40B4-BE49-F238E27FC236}">
                <a16:creationId xmlns:a16="http://schemas.microsoft.com/office/drawing/2014/main" id="{1DE49016-B9EC-5CFA-2AE7-7D292A4A78A0}"/>
              </a:ext>
            </a:extLst>
          </p:cNvPr>
          <p:cNvSpPr txBox="1"/>
          <p:nvPr/>
        </p:nvSpPr>
        <p:spPr>
          <a:xfrm>
            <a:off x="1686555" y="2320975"/>
            <a:ext cx="15140547" cy="3980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027" tIns="67027" rIns="67027" bIns="67027" anchor="ctr">
            <a:normAutofit/>
          </a:bodyPr>
          <a:lstStyle>
            <a:lvl1pPr defTabSz="823781">
              <a:lnSpc>
                <a:spcPct val="90000"/>
              </a:lnSpc>
              <a:defRPr sz="2900">
                <a:latin typeface="Source Sans Pro"/>
                <a:ea typeface="Source Sans Pro"/>
                <a:cs typeface="Source Sans Pro"/>
                <a:sym typeface="Source Sans Pro"/>
              </a:defRPr>
            </a:lvl1pPr>
          </a:lstStyle>
          <a:p>
            <a:r>
              <a:rPr lang="en-US" sz="5671" dirty="0">
                <a:latin typeface="+mn-lt"/>
              </a:rPr>
              <a:t>Think about how they may have gotten access to the meeting…</a:t>
            </a:r>
          </a:p>
          <a:p>
            <a:endParaRPr lang="en-US" sz="5671" dirty="0">
              <a:latin typeface="+mn-lt"/>
            </a:endParaRPr>
          </a:p>
          <a:p>
            <a:r>
              <a:rPr lang="en-US" sz="5671" dirty="0">
                <a:latin typeface="+mn-lt"/>
              </a:rPr>
              <a:t>What did they do while they were in the meeting?</a:t>
            </a:r>
          </a:p>
        </p:txBody>
      </p:sp>
      <p:sp>
        <p:nvSpPr>
          <p:cNvPr id="24" name="Title 2">
            <a:extLst>
              <a:ext uri="{FF2B5EF4-FFF2-40B4-BE49-F238E27FC236}">
                <a16:creationId xmlns:a16="http://schemas.microsoft.com/office/drawing/2014/main" id="{AC1B3F4E-F22B-69DB-DE4D-20C543D8DBA2}"/>
              </a:ext>
            </a:extLst>
          </p:cNvPr>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Tree>
    <p:extLst>
      <p:ext uri="{BB962C8B-B14F-4D97-AF65-F5344CB8AC3E}">
        <p14:creationId xmlns:p14="http://schemas.microsoft.com/office/powerpoint/2010/main" val="52222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46946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Random number/bot-generated meeting ID</a:t>
            </a:r>
          </a:p>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Meeting link is posted on social media</a:t>
            </a:r>
          </a:p>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Attendee shares meeting link with others</a:t>
            </a:r>
          </a:p>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Attendee impersonation</a:t>
            </a:r>
          </a:p>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Host drops out of meeting </a:t>
            </a:r>
          </a:p>
          <a:p>
            <a:pPr marL="571500" indent="-571500" defTabSz="457200">
              <a:buSzPct val="100000"/>
              <a:buFont typeface="Arial" panose="020B0604020202020204" pitchFamily="34" charset="0"/>
              <a:buChar char="•"/>
              <a:defRPr sz="2100">
                <a:latin typeface="+mn-lt"/>
                <a:ea typeface="+mn-ea"/>
                <a:cs typeface="+mn-cs"/>
                <a:sym typeface="Helvetica"/>
              </a:defRPr>
            </a:pPr>
            <a:r>
              <a:rPr lang="en-US" sz="4400" dirty="0">
                <a:latin typeface="Calibri" panose="020F0502020204030204" pitchFamily="34" charset="0"/>
                <a:cs typeface="Calibri" panose="020F0502020204030204" pitchFamily="34" charset="0"/>
              </a:rPr>
              <a:t>Meeting held in PMI </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Examples of intrusions</a:t>
            </a:r>
            <a:endParaRPr sz="6453" dirty="0">
              <a:latin typeface="+mj-lt"/>
            </a:endParaRPr>
          </a:p>
        </p:txBody>
      </p:sp>
      <p:sp>
        <p:nvSpPr>
          <p:cNvPr id="14" name="Title 2">
            <a:extLst>
              <a:ext uri="{FF2B5EF4-FFF2-40B4-BE49-F238E27FC236}">
                <a16:creationId xmlns:a16="http://schemas.microsoft.com/office/drawing/2014/main" id="{437E6BAB-34D6-6CB2-5BA5-3510B1382582}"/>
              </a:ext>
            </a:extLst>
          </p:cNvPr>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Tree>
    <p:extLst>
      <p:ext uri="{BB962C8B-B14F-4D97-AF65-F5344CB8AC3E}">
        <p14:creationId xmlns:p14="http://schemas.microsoft.com/office/powerpoint/2010/main" val="833506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3586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marL="685800" indent="-685800" defTabSz="457200">
              <a:buSzPct val="100000"/>
              <a:buFont typeface="Arial" panose="020B0604020202020204" pitchFamily="34" charset="0"/>
              <a:buChar char="•"/>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Closest to webinar experience</a:t>
            </a:r>
          </a:p>
          <a:p>
            <a:pPr marL="685800" indent="-685800" defTabSz="457200">
              <a:buSzPct val="100000"/>
              <a:buFont typeface="Arial" panose="020B0604020202020204" pitchFamily="34" charset="0"/>
              <a:buChar char="•"/>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Secures default settings for newly scheduled meetings</a:t>
            </a:r>
          </a:p>
          <a:p>
            <a:pPr marL="685800" indent="-685800" defTabSz="457200">
              <a:buSzPct val="100000"/>
              <a:buFont typeface="Arial" panose="020B0604020202020204" pitchFamily="34" charset="0"/>
              <a:buChar char="•"/>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Doesn’t completely limit interaction; many settings can be adjusted in-meeting</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Recipe for a successful, secure meeting…</a:t>
            </a:r>
            <a:endParaRPr sz="6453" dirty="0">
              <a:latin typeface="+mj-lt"/>
            </a:endParaRPr>
          </a:p>
        </p:txBody>
      </p:sp>
      <p:sp>
        <p:nvSpPr>
          <p:cNvPr id="10" name="Title 2">
            <a:extLst>
              <a:ext uri="{FF2B5EF4-FFF2-40B4-BE49-F238E27FC236}">
                <a16:creationId xmlns:a16="http://schemas.microsoft.com/office/drawing/2014/main" id="{85C20230-FE76-C70C-EB41-8B2354FE12BE}"/>
              </a:ext>
            </a:extLst>
          </p:cNvPr>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Tree>
    <p:extLst>
      <p:ext uri="{BB962C8B-B14F-4D97-AF65-F5344CB8AC3E}">
        <p14:creationId xmlns:p14="http://schemas.microsoft.com/office/powerpoint/2010/main" val="11100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3586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defTabSz="457200">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Step 1:</a:t>
            </a:r>
          </a:p>
          <a:p>
            <a:pPr defTabSz="457200">
              <a:defRPr sz="2500">
                <a:latin typeface="+mn-lt"/>
                <a:ea typeface="+mn-ea"/>
                <a:cs typeface="+mn-cs"/>
                <a:sym typeface="Helvetica"/>
              </a:defRPr>
            </a:pPr>
            <a:endParaRPr lang="en-US" sz="4800" dirty="0">
              <a:latin typeface="Calibri" panose="020F0502020204030204" pitchFamily="34" charset="0"/>
              <a:cs typeface="Calibri" panose="020F0502020204030204" pitchFamily="34" charset="0"/>
            </a:endParaRPr>
          </a:p>
          <a:p>
            <a:pPr defTabSz="457200">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Log into the TechConnect Zoom web portal. Click on Settings and verify/update 35 settings.</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Recipe for a successful, secure meeting…</a:t>
            </a:r>
            <a:endParaRPr sz="6453" dirty="0">
              <a:latin typeface="+mj-lt"/>
            </a:endParaRPr>
          </a:p>
        </p:txBody>
      </p:sp>
      <p:sp>
        <p:nvSpPr>
          <p:cNvPr id="10" name="Title 2">
            <a:extLst>
              <a:ext uri="{FF2B5EF4-FFF2-40B4-BE49-F238E27FC236}">
                <a16:creationId xmlns:a16="http://schemas.microsoft.com/office/drawing/2014/main" id="{753D18AA-09AE-7315-3E40-3968B348CDD5}"/>
              </a:ext>
            </a:extLst>
          </p:cNvPr>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Tree>
    <p:extLst>
      <p:ext uri="{BB962C8B-B14F-4D97-AF65-F5344CB8AC3E}">
        <p14:creationId xmlns:p14="http://schemas.microsoft.com/office/powerpoint/2010/main" val="1139101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descr="Blue Background" title="Blue Background"/>
          <p:cNvSpPr/>
          <p:nvPr/>
        </p:nvSpPr>
        <p:spPr>
          <a:xfrm>
            <a:off x="0" y="-756023"/>
            <a:ext cx="17881600" cy="1852696"/>
          </a:xfrm>
          <a:prstGeom prst="rect">
            <a:avLst/>
          </a:prstGeom>
          <a:solidFill>
            <a:srgbClr val="1F497D"/>
          </a:solidFill>
          <a:effectLst>
            <a:outerShdw blurRad="330200" dist="50800" dir="5400000" sx="102000" sy="102000" algn="t" rotWithShape="0">
              <a:prstClr val="black">
                <a:alpha val="28000"/>
              </a:prstClr>
            </a:outerShdw>
          </a:effectLst>
        </p:spPr>
        <p:style>
          <a:lnRef idx="1">
            <a:schemeClr val="accent1"/>
          </a:lnRef>
          <a:fillRef idx="3">
            <a:schemeClr val="accent1"/>
          </a:fillRef>
          <a:effectRef idx="2">
            <a:schemeClr val="accent1"/>
          </a:effectRef>
          <a:fontRef idx="minor">
            <a:schemeClr val="lt1"/>
          </a:fontRef>
        </p:style>
        <p:txBody>
          <a:bodyPr lIns="168297" tIns="84150" rIns="168297" bIns="84150" rtlCol="0" anchor="ctr"/>
          <a:lstStyle/>
          <a:p>
            <a:pPr algn="ctr"/>
            <a:endParaRPr lang="en-US" sz="3336" dirty="0">
              <a:solidFill>
                <a:prstClr val="white"/>
              </a:solidFill>
            </a:endParaRPr>
          </a:p>
        </p:txBody>
      </p:sp>
      <p:sp>
        <p:nvSpPr>
          <p:cNvPr id="22" name="Title 2"/>
          <p:cNvSpPr txBox="1">
            <a:spLocks noGrp="1"/>
          </p:cNvSpPr>
          <p:nvPr>
            <p:ph type="title" idx="4294967295"/>
          </p:nvPr>
        </p:nvSpPr>
        <p:spPr>
          <a:xfrm>
            <a:off x="894081" y="-310194"/>
            <a:ext cx="15734241" cy="1389343"/>
          </a:xfrm>
          <a:prstGeom prst="rect">
            <a:avLst/>
          </a:prstGeom>
          <a:noFill/>
          <a:ln>
            <a:noFill/>
            <a:prstDash/>
          </a:ln>
          <a:effectLst/>
        </p:spPr>
        <p:txBody>
          <a:bodyPr rot="0" spcFirstLastPara="0" vertOverflow="overflow" horzOverflow="overflow" vert="horz" wrap="square" lIns="168297" tIns="84150" rIns="168297" bIns="84150" numCol="1" spcCol="0" rtlCol="0" fromWordArt="0" anchor="ctr" anchorCtr="0" forceAA="0" compatLnSpc="1">
            <a:prstTxWarp prst="textNoShape">
              <a:avLst/>
            </a:prstTxWarp>
            <a:normAutofit fontScale="92500"/>
          </a:bodyPr>
          <a:lstStyle>
            <a:lvl1pPr algn="l" defTabSz="731520" rtl="0" eaLnBrk="1" latinLnBrk="0" hangingPunct="1">
              <a:spcBef>
                <a:spcPct val="0"/>
              </a:spcBef>
              <a:buNone/>
              <a:defRPr sz="7000" kern="1200">
                <a:solidFill>
                  <a:schemeClr val="tx1"/>
                </a:solidFill>
                <a:latin typeface="+mj-lt"/>
                <a:ea typeface="+mj-ea"/>
                <a:cs typeface="+mj-cs"/>
              </a:defRPr>
            </a:lvl1pPr>
          </a:lstStyle>
          <a:p>
            <a:pPr marL="0" marR="0" lvl="0" indent="0" algn="l" defTabSz="731520" rtl="0" eaLnBrk="1" fontAlgn="auto" latinLnBrk="0" hangingPunct="1">
              <a:lnSpc>
                <a:spcPct val="100000"/>
              </a:lnSpc>
              <a:spcBef>
                <a:spcPct val="0"/>
              </a:spcBef>
              <a:spcAft>
                <a:spcPts val="0"/>
              </a:spcAft>
              <a:buClrTx/>
              <a:buSzTx/>
              <a:buFontTx/>
              <a:buNone/>
              <a:tabLst/>
              <a:defRPr/>
            </a:pPr>
            <a:r>
              <a:rPr kumimoji="0" lang="en-US" sz="4601" b="0" i="0" u="none" strike="noStrike" kern="1200" cap="none" spc="0" normalizeH="0" baseline="0" noProof="0" dirty="0">
                <a:ln>
                  <a:noFill/>
                </a:ln>
                <a:solidFill>
                  <a:schemeClr val="bg1"/>
                </a:solidFill>
                <a:effectLst/>
                <a:uLnTx/>
                <a:uFillTx/>
                <a:latin typeface="Aharoni" panose="02010803020104030203" pitchFamily="2" charset="-79"/>
                <a:ea typeface="+mj-ea"/>
                <a:cs typeface="Aharoni" panose="02010803020104030203" pitchFamily="2" charset="-79"/>
              </a:rPr>
              <a:t>Prevent Disruptive Behavior in TechConnect Zoom Meetings</a:t>
            </a:r>
          </a:p>
        </p:txBody>
      </p:sp>
      <p:sp>
        <p:nvSpPr>
          <p:cNvPr id="15" name="Title 2" descr="June 29 - July 1, 2022&#10;" title="June 29 - July 1, 2022">
            <a:extLst>
              <a:ext uri="{FF2B5EF4-FFF2-40B4-BE49-F238E27FC236}">
                <a16:creationId xmlns:a16="http://schemas.microsoft.com/office/drawing/2014/main" id="{404CEE34-3D1F-4036-9ECD-ECF92101EDD9}"/>
              </a:ext>
            </a:extLst>
          </p:cNvPr>
          <p:cNvSpPr txBox="1">
            <a:spLocks/>
          </p:cNvSpPr>
          <p:nvPr/>
        </p:nvSpPr>
        <p:spPr>
          <a:xfrm>
            <a:off x="5805982" y="8621339"/>
            <a:ext cx="5910444" cy="1389343"/>
          </a:xfrm>
          <a:prstGeom prst="rect">
            <a:avLst/>
          </a:prstGeom>
        </p:spPr>
        <p:txBody>
          <a:bodyPr vert="horz" lIns="168297" tIns="84150" rIns="168297" bIns="84150" rtlCol="0" anchor="ctr">
            <a:normAutofit/>
          </a:bodyPr>
          <a:lstStyle>
            <a:lvl1pPr algn="l" defTabSz="731520" rtl="0" eaLnBrk="1" latinLnBrk="0" hangingPunct="1">
              <a:spcBef>
                <a:spcPct val="0"/>
              </a:spcBef>
              <a:buNone/>
              <a:defRPr sz="7000" kern="1200">
                <a:solidFill>
                  <a:schemeClr val="tx1"/>
                </a:solidFill>
                <a:latin typeface="+mj-lt"/>
                <a:ea typeface="+mj-ea"/>
                <a:cs typeface="+mj-cs"/>
              </a:defRPr>
            </a:lvl1pPr>
          </a:lstStyle>
          <a:p>
            <a:pPr algn="ctr"/>
            <a:r>
              <a:rPr lang="en-US" sz="2299" b="1" dirty="0">
                <a:solidFill>
                  <a:schemeClr val="tx2"/>
                </a:solidFill>
                <a:latin typeface="Arial" panose="020B0604020202020204" pitchFamily="34" charset="0"/>
                <a:cs typeface="Arial" panose="020B0604020202020204" pitchFamily="34" charset="0"/>
              </a:rPr>
              <a:t>June 29 - July 1, 2022</a:t>
            </a:r>
          </a:p>
        </p:txBody>
      </p:sp>
      <p:pic>
        <p:nvPicPr>
          <p:cNvPr id="16" name="Picture 15" descr="CCC TechConnect Logo" title="CCC TechConnect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5172" y="8903792"/>
            <a:ext cx="4841516" cy="945871"/>
          </a:xfrm>
          <a:prstGeom prst="rect">
            <a:avLst/>
          </a:prstGeom>
        </p:spPr>
      </p:pic>
      <p:sp>
        <p:nvSpPr>
          <p:cNvPr id="17" name="Rectangle 16" descr="Orange Stripe" title="Orange Stripe">
            <a:extLst>
              <a:ext uri="{FF2B5EF4-FFF2-40B4-BE49-F238E27FC236}">
                <a16:creationId xmlns:a16="http://schemas.microsoft.com/office/drawing/2014/main" id="{66726AB0-F48B-4DF5-9908-0A1B71E4A8EF}"/>
              </a:ext>
            </a:extLst>
          </p:cNvPr>
          <p:cNvSpPr/>
          <p:nvPr/>
        </p:nvSpPr>
        <p:spPr>
          <a:xfrm>
            <a:off x="-10417" y="8456203"/>
            <a:ext cx="17892017" cy="330262"/>
          </a:xfrm>
          <a:prstGeom prst="rect">
            <a:avLst/>
          </a:prstGeom>
          <a:solidFill>
            <a:schemeClr val="accent6"/>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3336" dirty="0"/>
          </a:p>
        </p:txBody>
      </p:sp>
      <p:pic>
        <p:nvPicPr>
          <p:cNvPr id="19" name="Picture 18" descr="Online Teaching Conference Logo" title="Online Teaching Conference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3077" y="8758213"/>
            <a:ext cx="2592364" cy="1205568"/>
          </a:xfrm>
          <a:prstGeom prst="rect">
            <a:avLst/>
          </a:prstGeom>
        </p:spPr>
      </p:pic>
      <p:sp>
        <p:nvSpPr>
          <p:cNvPr id="25" name="TechConnect overview…">
            <a:extLst>
              <a:ext uri="{FF2B5EF4-FFF2-40B4-BE49-F238E27FC236}">
                <a16:creationId xmlns:a16="http://schemas.microsoft.com/office/drawing/2014/main" id="{B8F80B9F-D2E2-0324-9C6F-92A4C854C748}"/>
              </a:ext>
            </a:extLst>
          </p:cNvPr>
          <p:cNvSpPr txBox="1"/>
          <p:nvPr/>
        </p:nvSpPr>
        <p:spPr>
          <a:xfrm>
            <a:off x="1923077" y="3474819"/>
            <a:ext cx="14234227" cy="3586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defTabSz="457200">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Step 2:</a:t>
            </a:r>
          </a:p>
          <a:p>
            <a:pPr defTabSz="457200">
              <a:defRPr sz="2500">
                <a:latin typeface="+mn-lt"/>
                <a:ea typeface="+mn-ea"/>
                <a:cs typeface="+mn-cs"/>
                <a:sym typeface="Helvetica"/>
              </a:defRPr>
            </a:pPr>
            <a:endParaRPr lang="en-US" sz="4800" dirty="0">
              <a:latin typeface="Calibri" panose="020F0502020204030204" pitchFamily="34" charset="0"/>
              <a:cs typeface="Calibri" panose="020F0502020204030204" pitchFamily="34" charset="0"/>
            </a:endParaRPr>
          </a:p>
          <a:p>
            <a:pPr defTabSz="457200">
              <a:defRPr sz="2500">
                <a:latin typeface="+mn-lt"/>
                <a:ea typeface="+mn-ea"/>
                <a:cs typeface="+mn-cs"/>
                <a:sym typeface="Helvetica"/>
              </a:defRPr>
            </a:pPr>
            <a:r>
              <a:rPr lang="en-US" sz="4800" dirty="0">
                <a:latin typeface="Calibri" panose="020F0502020204030204" pitchFamily="34" charset="0"/>
                <a:cs typeface="Calibri" panose="020F0502020204030204" pitchFamily="34" charset="0"/>
              </a:rPr>
              <a:t>When scheduling meeting in the web portal, confirm default settings and enable registration.</a:t>
            </a:r>
          </a:p>
          <a:p>
            <a:pPr defTabSz="894100">
              <a:defRPr sz="2100">
                <a:latin typeface="+mn-lt"/>
                <a:ea typeface="+mn-ea"/>
                <a:cs typeface="+mn-cs"/>
                <a:sym typeface="Helvetica"/>
              </a:defRPr>
            </a:pPr>
            <a:endParaRPr sz="4107" dirty="0"/>
          </a:p>
        </p:txBody>
      </p:sp>
      <p:sp>
        <p:nvSpPr>
          <p:cNvPr id="28" name="Google Shape;277;p41">
            <a:extLst>
              <a:ext uri="{FF2B5EF4-FFF2-40B4-BE49-F238E27FC236}">
                <a16:creationId xmlns:a16="http://schemas.microsoft.com/office/drawing/2014/main" id="{9D54ED8F-481E-F3A5-A6AE-8A8800FAF446}"/>
              </a:ext>
            </a:extLst>
          </p:cNvPr>
          <p:cNvSpPr txBox="1"/>
          <p:nvPr/>
        </p:nvSpPr>
        <p:spPr>
          <a:xfrm>
            <a:off x="1404222" y="1534515"/>
            <a:ext cx="15422880" cy="1899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7027" tIns="67027" rIns="67027" bIns="67027" anchor="ctr">
            <a:normAutofit/>
          </a:bodyPr>
          <a:lstStyle>
            <a:lvl1pPr>
              <a:lnSpc>
                <a:spcPct val="90000"/>
              </a:lnSpc>
              <a:defRPr sz="3300">
                <a:latin typeface="Source Sans Pro"/>
                <a:ea typeface="Source Sans Pro"/>
                <a:cs typeface="Source Sans Pro"/>
                <a:sym typeface="Source Sans Pro"/>
              </a:defRPr>
            </a:lvl1pPr>
          </a:lstStyle>
          <a:p>
            <a:r>
              <a:rPr lang="en-US" sz="6453" dirty="0">
                <a:latin typeface="+mj-lt"/>
              </a:rPr>
              <a:t>Recipe for a successful, secure meeting…</a:t>
            </a:r>
            <a:endParaRPr sz="6453" dirty="0">
              <a:latin typeface="+mj-lt"/>
            </a:endParaRPr>
          </a:p>
        </p:txBody>
      </p:sp>
    </p:spTree>
    <p:extLst>
      <p:ext uri="{BB962C8B-B14F-4D97-AF65-F5344CB8AC3E}">
        <p14:creationId xmlns:p14="http://schemas.microsoft.com/office/powerpoint/2010/main" val="2864629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1353</Words>
  <Application>Microsoft Office PowerPoint</Application>
  <PresentationFormat>Custom</PresentationFormat>
  <Paragraphs>220</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Aharoni</vt:lpstr>
      <vt:lpstr>Arial</vt:lpstr>
      <vt:lpstr>Arial Unicode MS</vt:lpstr>
      <vt:lpstr>Avenir Black</vt:lpstr>
      <vt:lpstr>Calibri</vt:lpstr>
      <vt:lpstr>Office Theme</vt:lpstr>
      <vt:lpstr>Prevent Disruptive Behavior  in TechConnect Zoom Meetings</vt:lpstr>
      <vt:lpstr>Learning Objectives</vt:lpstr>
      <vt:lpstr>Agenda</vt:lpstr>
      <vt:lpstr>Prevent Disruptive Behavior in TechConnect Zoom Meetings</vt:lpstr>
      <vt:lpstr>Prevent Disruptive Behavior in TechConnect Zoom Meetings</vt:lpstr>
      <vt:lpstr>Prevent Disruptive Behavior in TechConnect Zoom Meetings</vt:lpstr>
      <vt:lpstr>Prevent Disruptive Behavior in TechConnect Zoom Meetings</vt:lpstr>
      <vt:lpstr>Prevent Disruptive Behavior in TechConnect Zoom Meetings</vt:lpstr>
      <vt:lpstr>Prevent Disruptive Behavior in TechConnect Zoom Meetings</vt:lpstr>
      <vt:lpstr>Prevent Disruptive Behavior in TechConnect Zoom Meetings</vt:lpstr>
      <vt:lpstr>Prevent Disruptive Behavior in TechConnect Zoom Meetings</vt:lpstr>
      <vt:lpstr>Most important portal settings</vt:lpstr>
      <vt:lpstr>Most important portal settings</vt:lpstr>
      <vt:lpstr>Remaining Settings</vt:lpstr>
      <vt:lpstr>When Scheduling Meeting</vt:lpstr>
      <vt:lpstr>When Scheduling Meeting</vt:lpstr>
      <vt:lpstr>When Scheduling Meeting</vt:lpstr>
      <vt:lpstr>In the Meeting</vt:lpstr>
      <vt:lpstr>Attendee will be unable to…</vt:lpstr>
      <vt:lpstr>Attendee will be unable to…</vt:lpstr>
      <vt:lpstr>Attendee will be unable to…</vt:lpstr>
      <vt:lpstr>What is attendee able to do?</vt:lpstr>
      <vt:lpstr>Granting Participant Permission to Participate</vt:lpstr>
      <vt:lpstr>Allowing ALL to Participate</vt:lpstr>
      <vt:lpstr>Consider Using Focus Mode</vt:lpstr>
      <vt:lpstr>If Disruptive Behavior Occurs</vt:lpstr>
      <vt:lpstr>If Disruptive Behavior Occurs</vt:lpstr>
      <vt:lpstr>If Disruptive Behavior Occurs</vt:lpstr>
      <vt:lpstr>Report Incident Post Meeting</vt:lpstr>
      <vt:lpstr>Zoom Trust &amp; Safety</vt:lpstr>
      <vt:lpstr>Any questions? Feel free to ask!</vt:lpstr>
      <vt:lpstr>CCC TechConnect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2022-04-20T01:06:58Z</dcterms:created>
  <dcterms:modified xsi:type="dcterms:W3CDTF">2022-06-22T21:34:43Z</dcterms:modified>
</cp:coreProperties>
</file>