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80" r:id="rId2"/>
    <p:sldId id="695" r:id="rId3"/>
    <p:sldId id="687" r:id="rId4"/>
    <p:sldId id="696" r:id="rId5"/>
    <p:sldId id="697" r:id="rId6"/>
    <p:sldId id="698" r:id="rId7"/>
    <p:sldId id="688" r:id="rId8"/>
    <p:sldId id="699" r:id="rId9"/>
    <p:sldId id="700" r:id="rId10"/>
    <p:sldId id="691" r:id="rId11"/>
    <p:sldId id="692" r:id="rId12"/>
    <p:sldId id="701" r:id="rId13"/>
    <p:sldId id="702" r:id="rId14"/>
    <p:sldId id="703" r:id="rId15"/>
    <p:sldId id="704" r:id="rId16"/>
    <p:sldId id="705" r:id="rId17"/>
    <p:sldId id="706" r:id="rId18"/>
    <p:sldId id="708" r:id="rId19"/>
    <p:sldId id="707" r:id="rId20"/>
    <p:sldId id="709" r:id="rId21"/>
    <p:sldId id="710" r:id="rId22"/>
  </p:sldIdLst>
  <p:sldSz cx="17881600" cy="10058400"/>
  <p:notesSz cx="7010400" cy="92964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2" userDrawn="1">
          <p15:clr>
            <a:srgbClr val="A4A3A4"/>
          </p15:clr>
        </p15:guide>
        <p15:guide id="2" pos="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83C937"/>
    <a:srgbClr val="008000"/>
    <a:srgbClr val="008080"/>
    <a:srgbClr val="FFFF99"/>
    <a:srgbClr val="00CC99"/>
    <a:srgbClr val="339933"/>
    <a:srgbClr val="339966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9126" autoAdjust="0"/>
  </p:normalViewPr>
  <p:slideViewPr>
    <p:cSldViewPr snapToGrid="0" snapToObjects="1">
      <p:cViewPr varScale="1">
        <p:scale>
          <a:sx n="47" d="100"/>
          <a:sy n="47" d="100"/>
        </p:scale>
        <p:origin x="-42" y="1038"/>
      </p:cViewPr>
      <p:guideLst>
        <p:guide orient="horz" pos="1012"/>
        <p:guide pos="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47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3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2C7EA-8843-4429-BBE9-F938EA41CD3C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3BBB6-0E38-42C9-B2C3-7B961C419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370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r">
              <a:defRPr sz="1200"/>
            </a:lvl1pPr>
          </a:lstStyle>
          <a:p>
            <a:fld id="{B7F5EC32-C930-4B49-8E10-CAA0C95BD214}" type="datetimeFigureOut">
              <a:rPr lang="en-US" smtClean="0"/>
              <a:pPr/>
              <a:t>6/29/2022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r">
              <a:defRPr sz="1200"/>
            </a:lvl1pPr>
          </a:lstStyle>
          <a:p>
            <a:fld id="{6BA05CCD-0533-4C0D-9125-86C6020FDC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389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59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59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59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2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2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75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26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46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78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1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53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59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03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1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5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30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1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40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59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75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7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850" y="3124635"/>
            <a:ext cx="13156630" cy="21560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4491" y="5699760"/>
            <a:ext cx="10834872" cy="2570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1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2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4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5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9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31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302067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338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38458" y="591397"/>
            <a:ext cx="6839090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1177" y="591397"/>
            <a:ext cx="20219248" cy="1258697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317944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21"/>
            </a:lvl1pPr>
            <a:lvl2pPr>
              <a:defRPr sz="2760"/>
            </a:lvl2pPr>
            <a:lvl3pPr>
              <a:defRPr sz="2071"/>
            </a:lvl3pPr>
            <a:lvl4pPr>
              <a:defRPr sz="1610"/>
            </a:lvl4pPr>
            <a:lvl5pPr>
              <a:defRPr sz="161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-216809"/>
            <a:ext cx="17881600" cy="182739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9514714"/>
            <a:ext cx="17881600" cy="61808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1398641" y="9538783"/>
            <a:ext cx="15588881" cy="535517"/>
          </a:xfrm>
          <a:prstGeom prst="rect">
            <a:avLst/>
          </a:prstGeom>
        </p:spPr>
        <p:txBody>
          <a:bodyPr vert="horz" lIns="168297" tIns="84150" rIns="168297" bIns="84150" rtlCol="0" anchor="ctr"/>
          <a:lstStyle>
            <a:defPPr>
              <a:defRPr lang="en-US"/>
            </a:defPPr>
            <a:lvl1pPr marL="0" algn="r" defTabSz="731520" rtl="0" eaLnBrk="1" latinLnBrk="0" hangingPunct="1"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152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6304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9456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8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60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8912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2064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52160" algn="l" defTabSz="731520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725" b="1" dirty="0">
                <a:latin typeface="Avenir Black"/>
              </a:rPr>
              <a:t>PROPRIETARY AND CONFIDENTIAL</a:t>
            </a:r>
            <a:r>
              <a:rPr lang="en-US" sz="1725" b="1" baseline="0" dirty="0">
                <a:latin typeface="Avenir Black"/>
              </a:rPr>
              <a:t>      </a:t>
            </a:r>
            <a:r>
              <a:rPr lang="en-US" sz="1725" b="1" dirty="0">
                <a:latin typeface="Avenir Black"/>
              </a:rPr>
              <a:t>PAGE </a:t>
            </a:r>
            <a:fld id="{6F60DCEC-62E1-4884-A07A-54E5D184A4A4}" type="slidenum">
              <a:rPr lang="en-US" sz="1725" b="1" smtClean="0">
                <a:latin typeface="Avenir Black"/>
              </a:rPr>
              <a:pPr algn="ctr">
                <a:defRPr/>
              </a:pPr>
              <a:t>‹#›</a:t>
            </a:fld>
            <a:endParaRPr lang="en-US" sz="1725" b="1" dirty="0">
              <a:latin typeface="Avenir Blac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279918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523" y="6463454"/>
            <a:ext cx="15199360" cy="1997710"/>
          </a:xfrm>
        </p:spPr>
        <p:txBody>
          <a:bodyPr anchor="t"/>
          <a:lstStyle>
            <a:lvl1pPr algn="l">
              <a:defRPr sz="73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523" y="4263180"/>
            <a:ext cx="15199360" cy="2200274"/>
          </a:xfrm>
        </p:spPr>
        <p:txBody>
          <a:bodyPr anchor="b"/>
          <a:lstStyle>
            <a:lvl1pPr marL="0" indent="0">
              <a:buNone/>
              <a:defRPr sz="3681">
                <a:solidFill>
                  <a:schemeClr val="tx1">
                    <a:tint val="75000"/>
                  </a:schemeClr>
                </a:solidFill>
              </a:defRPr>
            </a:lvl1pPr>
            <a:lvl2pPr marL="841392" indent="0">
              <a:buNone/>
              <a:defRPr sz="3336">
                <a:solidFill>
                  <a:schemeClr val="tx1">
                    <a:tint val="75000"/>
                  </a:schemeClr>
                </a:solidFill>
              </a:defRPr>
            </a:lvl2pPr>
            <a:lvl3pPr marL="1682785" indent="0">
              <a:buNone/>
              <a:defRPr sz="2991">
                <a:solidFill>
                  <a:schemeClr val="tx1">
                    <a:tint val="75000"/>
                  </a:schemeClr>
                </a:solidFill>
              </a:defRPr>
            </a:lvl3pPr>
            <a:lvl4pPr marL="2524179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4pPr>
            <a:lvl5pPr marL="3365571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5pPr>
            <a:lvl6pPr marL="4206965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6pPr>
            <a:lvl7pPr marL="5048357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7pPr>
            <a:lvl8pPr marL="5889750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8pPr>
            <a:lvl9pPr marL="6731141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183386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1185" y="3441277"/>
            <a:ext cx="13529169" cy="9737090"/>
          </a:xfrm>
        </p:spPr>
        <p:txBody>
          <a:bodyPr/>
          <a:lstStyle>
            <a:lvl1pPr>
              <a:defRPr sz="5175"/>
            </a:lvl1pPr>
            <a:lvl2pPr>
              <a:defRPr sz="4371"/>
            </a:lvl2pPr>
            <a:lvl3pPr>
              <a:defRPr sz="3681"/>
            </a:lvl3pPr>
            <a:lvl4pPr>
              <a:defRPr sz="3336"/>
            </a:lvl4pPr>
            <a:lvl5pPr>
              <a:defRPr sz="3336"/>
            </a:lvl5pPr>
            <a:lvl6pPr>
              <a:defRPr sz="3336"/>
            </a:lvl6pPr>
            <a:lvl7pPr>
              <a:defRPr sz="3336"/>
            </a:lvl7pPr>
            <a:lvl8pPr>
              <a:defRPr sz="3336"/>
            </a:lvl8pPr>
            <a:lvl9pPr>
              <a:defRPr sz="33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8381" y="3460327"/>
            <a:ext cx="13529169" cy="9737090"/>
          </a:xfrm>
        </p:spPr>
        <p:txBody>
          <a:bodyPr/>
          <a:lstStyle>
            <a:lvl1pPr>
              <a:defRPr sz="5175"/>
            </a:lvl1pPr>
            <a:lvl2pPr>
              <a:defRPr sz="4371"/>
            </a:lvl2pPr>
            <a:lvl3pPr>
              <a:defRPr sz="3681"/>
            </a:lvl3pPr>
            <a:lvl4pPr>
              <a:defRPr sz="3336"/>
            </a:lvl4pPr>
            <a:lvl5pPr>
              <a:defRPr sz="3336"/>
            </a:lvl5pPr>
            <a:lvl6pPr>
              <a:defRPr sz="3336"/>
            </a:lvl6pPr>
            <a:lvl7pPr>
              <a:defRPr sz="3336"/>
            </a:lvl7pPr>
            <a:lvl8pPr>
              <a:defRPr sz="3336"/>
            </a:lvl8pPr>
            <a:lvl9pPr>
              <a:defRPr sz="33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216809"/>
            <a:ext cx="17881600" cy="182739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9858164"/>
            <a:ext cx="17881600" cy="2746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499579" y="9547420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148322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402802"/>
            <a:ext cx="1609344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2" y="2251499"/>
            <a:ext cx="7900813" cy="938318"/>
          </a:xfrm>
        </p:spPr>
        <p:txBody>
          <a:bodyPr anchor="b"/>
          <a:lstStyle>
            <a:lvl1pPr marL="0" indent="0">
              <a:buNone/>
              <a:defRPr sz="4371" b="1"/>
            </a:lvl1pPr>
            <a:lvl2pPr marL="841392" indent="0">
              <a:buNone/>
              <a:defRPr sz="3681" b="1"/>
            </a:lvl2pPr>
            <a:lvl3pPr marL="1682785" indent="0">
              <a:buNone/>
              <a:defRPr sz="3336" b="1"/>
            </a:lvl3pPr>
            <a:lvl4pPr marL="2524179" indent="0">
              <a:buNone/>
              <a:defRPr sz="2991" b="1"/>
            </a:lvl4pPr>
            <a:lvl5pPr marL="3365571" indent="0">
              <a:buNone/>
              <a:defRPr sz="2991" b="1"/>
            </a:lvl5pPr>
            <a:lvl6pPr marL="4206965" indent="0">
              <a:buNone/>
              <a:defRPr sz="2991" b="1"/>
            </a:lvl6pPr>
            <a:lvl7pPr marL="5048357" indent="0">
              <a:buNone/>
              <a:defRPr sz="2991" b="1"/>
            </a:lvl7pPr>
            <a:lvl8pPr marL="5889750" indent="0">
              <a:buNone/>
              <a:defRPr sz="2991" b="1"/>
            </a:lvl8pPr>
            <a:lvl9pPr marL="6731141" indent="0">
              <a:buNone/>
              <a:defRPr sz="29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4082" y="3189817"/>
            <a:ext cx="7900813" cy="5795222"/>
          </a:xfrm>
        </p:spPr>
        <p:txBody>
          <a:bodyPr/>
          <a:lstStyle>
            <a:lvl1pPr>
              <a:defRPr sz="4371"/>
            </a:lvl1pPr>
            <a:lvl2pPr>
              <a:defRPr sz="3681"/>
            </a:lvl2pPr>
            <a:lvl3pPr>
              <a:defRPr sz="3336"/>
            </a:lvl3pPr>
            <a:lvl4pPr>
              <a:defRPr sz="2991"/>
            </a:lvl4pPr>
            <a:lvl5pPr>
              <a:defRPr sz="2991"/>
            </a:lvl5pPr>
            <a:lvl6pPr>
              <a:defRPr sz="2991"/>
            </a:lvl6pPr>
            <a:lvl7pPr>
              <a:defRPr sz="2991"/>
            </a:lvl7pPr>
            <a:lvl8pPr>
              <a:defRPr sz="2991"/>
            </a:lvl8pPr>
            <a:lvl9pPr>
              <a:defRPr sz="29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83607" y="2251499"/>
            <a:ext cx="7903916" cy="938318"/>
          </a:xfrm>
        </p:spPr>
        <p:txBody>
          <a:bodyPr anchor="b"/>
          <a:lstStyle>
            <a:lvl1pPr marL="0" indent="0">
              <a:buNone/>
              <a:defRPr sz="4371" b="1"/>
            </a:lvl1pPr>
            <a:lvl2pPr marL="841392" indent="0">
              <a:buNone/>
              <a:defRPr sz="3681" b="1"/>
            </a:lvl2pPr>
            <a:lvl3pPr marL="1682785" indent="0">
              <a:buNone/>
              <a:defRPr sz="3336" b="1"/>
            </a:lvl3pPr>
            <a:lvl4pPr marL="2524179" indent="0">
              <a:buNone/>
              <a:defRPr sz="2991" b="1"/>
            </a:lvl4pPr>
            <a:lvl5pPr marL="3365571" indent="0">
              <a:buNone/>
              <a:defRPr sz="2991" b="1"/>
            </a:lvl5pPr>
            <a:lvl6pPr marL="4206965" indent="0">
              <a:buNone/>
              <a:defRPr sz="2991" b="1"/>
            </a:lvl6pPr>
            <a:lvl7pPr marL="5048357" indent="0">
              <a:buNone/>
              <a:defRPr sz="2991" b="1"/>
            </a:lvl7pPr>
            <a:lvl8pPr marL="5889750" indent="0">
              <a:buNone/>
              <a:defRPr sz="2991" b="1"/>
            </a:lvl8pPr>
            <a:lvl9pPr marL="6731141" indent="0">
              <a:buNone/>
              <a:defRPr sz="29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83607" y="3189817"/>
            <a:ext cx="7903916" cy="5795222"/>
          </a:xfrm>
        </p:spPr>
        <p:txBody>
          <a:bodyPr/>
          <a:lstStyle>
            <a:lvl1pPr>
              <a:defRPr sz="4371"/>
            </a:lvl1pPr>
            <a:lvl2pPr>
              <a:defRPr sz="3681"/>
            </a:lvl2pPr>
            <a:lvl3pPr>
              <a:defRPr sz="3336"/>
            </a:lvl3pPr>
            <a:lvl4pPr>
              <a:defRPr sz="2991"/>
            </a:lvl4pPr>
            <a:lvl5pPr>
              <a:defRPr sz="2991"/>
            </a:lvl5pPr>
            <a:lvl6pPr>
              <a:defRPr sz="2991"/>
            </a:lvl6pPr>
            <a:lvl7pPr>
              <a:defRPr sz="2991"/>
            </a:lvl7pPr>
            <a:lvl8pPr>
              <a:defRPr sz="2991"/>
            </a:lvl8pPr>
            <a:lvl9pPr>
              <a:defRPr sz="29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216809"/>
            <a:ext cx="17881600" cy="182739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9858164"/>
            <a:ext cx="17881600" cy="2746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499579" y="95220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376269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193960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350994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1" y="400473"/>
            <a:ext cx="5882923" cy="1704340"/>
          </a:xfrm>
        </p:spPr>
        <p:txBody>
          <a:bodyPr anchor="b"/>
          <a:lstStyle>
            <a:lvl1pPr algn="l">
              <a:defRPr sz="368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215" y="400474"/>
            <a:ext cx="9996311" cy="8584566"/>
          </a:xfrm>
        </p:spPr>
        <p:txBody>
          <a:bodyPr/>
          <a:lstStyle>
            <a:lvl1pPr>
              <a:defRPr sz="5867"/>
            </a:lvl1pPr>
            <a:lvl2pPr>
              <a:defRPr sz="5175"/>
            </a:lvl2pPr>
            <a:lvl3pPr>
              <a:defRPr sz="4371"/>
            </a:lvl3pPr>
            <a:lvl4pPr>
              <a:defRPr sz="3681"/>
            </a:lvl4pPr>
            <a:lvl5pPr>
              <a:defRPr sz="3681"/>
            </a:lvl5pPr>
            <a:lvl6pPr>
              <a:defRPr sz="3681"/>
            </a:lvl6pPr>
            <a:lvl7pPr>
              <a:defRPr sz="3681"/>
            </a:lvl7pPr>
            <a:lvl8pPr>
              <a:defRPr sz="3681"/>
            </a:lvl8pPr>
            <a:lvl9pPr>
              <a:defRPr sz="36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4081" y="2104814"/>
            <a:ext cx="5882923" cy="6880226"/>
          </a:xfrm>
        </p:spPr>
        <p:txBody>
          <a:bodyPr/>
          <a:lstStyle>
            <a:lvl1pPr marL="0" indent="0">
              <a:buNone/>
              <a:defRPr sz="2531"/>
            </a:lvl1pPr>
            <a:lvl2pPr marL="841392" indent="0">
              <a:buNone/>
              <a:defRPr sz="2186"/>
            </a:lvl2pPr>
            <a:lvl3pPr marL="1682785" indent="0">
              <a:buNone/>
              <a:defRPr sz="1840"/>
            </a:lvl3pPr>
            <a:lvl4pPr marL="2524179" indent="0">
              <a:buNone/>
              <a:defRPr sz="1610"/>
            </a:lvl4pPr>
            <a:lvl5pPr marL="3365571" indent="0">
              <a:buNone/>
              <a:defRPr sz="1610"/>
            </a:lvl5pPr>
            <a:lvl6pPr marL="4206965" indent="0">
              <a:buNone/>
              <a:defRPr sz="1610"/>
            </a:lvl6pPr>
            <a:lvl7pPr marL="5048357" indent="0">
              <a:buNone/>
              <a:defRPr sz="1610"/>
            </a:lvl7pPr>
            <a:lvl8pPr marL="5889750" indent="0">
              <a:buNone/>
              <a:defRPr sz="1610"/>
            </a:lvl8pPr>
            <a:lvl9pPr marL="6731141" indent="0">
              <a:buNone/>
              <a:defRPr sz="16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179790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4919" y="7040880"/>
            <a:ext cx="10728960" cy="831216"/>
          </a:xfrm>
        </p:spPr>
        <p:txBody>
          <a:bodyPr anchor="b"/>
          <a:lstStyle>
            <a:lvl1pPr algn="l">
              <a:defRPr sz="368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04919" y="898737"/>
            <a:ext cx="10728960" cy="6035040"/>
          </a:xfrm>
        </p:spPr>
        <p:txBody>
          <a:bodyPr/>
          <a:lstStyle>
            <a:lvl1pPr marL="0" indent="0">
              <a:buNone/>
              <a:defRPr sz="5867"/>
            </a:lvl1pPr>
            <a:lvl2pPr marL="841392" indent="0">
              <a:buNone/>
              <a:defRPr sz="5175"/>
            </a:lvl2pPr>
            <a:lvl3pPr marL="1682785" indent="0">
              <a:buNone/>
              <a:defRPr sz="4371"/>
            </a:lvl3pPr>
            <a:lvl4pPr marL="2524179" indent="0">
              <a:buNone/>
              <a:defRPr sz="3681"/>
            </a:lvl4pPr>
            <a:lvl5pPr marL="3365571" indent="0">
              <a:buNone/>
              <a:defRPr sz="3681"/>
            </a:lvl5pPr>
            <a:lvl6pPr marL="4206965" indent="0">
              <a:buNone/>
              <a:defRPr sz="3681"/>
            </a:lvl6pPr>
            <a:lvl7pPr marL="5048357" indent="0">
              <a:buNone/>
              <a:defRPr sz="3681"/>
            </a:lvl7pPr>
            <a:lvl8pPr marL="5889750" indent="0">
              <a:buNone/>
              <a:defRPr sz="3681"/>
            </a:lvl8pPr>
            <a:lvl9pPr marL="6731141" indent="0">
              <a:buNone/>
              <a:defRPr sz="3681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4919" y="7872096"/>
            <a:ext cx="10728960" cy="1180464"/>
          </a:xfrm>
        </p:spPr>
        <p:txBody>
          <a:bodyPr/>
          <a:lstStyle>
            <a:lvl1pPr marL="0" indent="0">
              <a:buNone/>
              <a:defRPr sz="2531"/>
            </a:lvl1pPr>
            <a:lvl2pPr marL="841392" indent="0">
              <a:buNone/>
              <a:defRPr sz="2186"/>
            </a:lvl2pPr>
            <a:lvl3pPr marL="1682785" indent="0">
              <a:buNone/>
              <a:defRPr sz="1840"/>
            </a:lvl3pPr>
            <a:lvl4pPr marL="2524179" indent="0">
              <a:buNone/>
              <a:defRPr sz="1610"/>
            </a:lvl4pPr>
            <a:lvl5pPr marL="3365571" indent="0">
              <a:buNone/>
              <a:defRPr sz="1610"/>
            </a:lvl5pPr>
            <a:lvl6pPr marL="4206965" indent="0">
              <a:buNone/>
              <a:defRPr sz="1610"/>
            </a:lvl6pPr>
            <a:lvl7pPr marL="5048357" indent="0">
              <a:buNone/>
              <a:defRPr sz="1610"/>
            </a:lvl7pPr>
            <a:lvl8pPr marL="5889750" indent="0">
              <a:buNone/>
              <a:defRPr sz="1610"/>
            </a:lvl8pPr>
            <a:lvl9pPr marL="6731141" indent="0">
              <a:buNone/>
              <a:defRPr sz="16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499579" y="9750633"/>
            <a:ext cx="208180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10" dirty="0"/>
              <a:t>Slide </a:t>
            </a:r>
            <a:fld id="{4F9C36EF-759B-41EB-8458-C94AFC4562A1}" type="slidenum">
              <a:rPr lang="en-US" sz="1610" smtClean="0"/>
              <a:pPr algn="r"/>
              <a:t>‹#›</a:t>
            </a:fld>
            <a:endParaRPr lang="en-US" sz="1610" dirty="0"/>
          </a:p>
        </p:txBody>
      </p:sp>
    </p:spTree>
    <p:extLst>
      <p:ext uri="{BB962C8B-B14F-4D97-AF65-F5344CB8AC3E}">
        <p14:creationId xmlns:p14="http://schemas.microsoft.com/office/powerpoint/2010/main" val="176702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402802"/>
            <a:ext cx="16093440" cy="16764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346972"/>
            <a:ext cx="16093440" cy="663807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322658"/>
            <a:ext cx="4172373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21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09550" y="9322658"/>
            <a:ext cx="5662507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21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15148" y="9322658"/>
            <a:ext cx="4172373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21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18CF-7196-4B49-B21A-A9AF458742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8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841392" rtl="0" eaLnBrk="1" latinLnBrk="0" hangingPunct="1">
        <a:spcBef>
          <a:spcPct val="0"/>
        </a:spcBef>
        <a:buNone/>
        <a:defRPr sz="80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1045" indent="-631045" algn="l" defTabSz="841392" rtl="0" eaLnBrk="1" latinLnBrk="0" hangingPunct="1">
        <a:spcBef>
          <a:spcPct val="20000"/>
        </a:spcBef>
        <a:buFont typeface="Arial"/>
        <a:buChar char="•"/>
        <a:defRPr sz="5867" kern="1200">
          <a:solidFill>
            <a:schemeClr val="tx1"/>
          </a:solidFill>
          <a:latin typeface="+mn-lt"/>
          <a:ea typeface="+mn-ea"/>
          <a:cs typeface="+mn-cs"/>
        </a:defRPr>
      </a:lvl1pPr>
      <a:lvl2pPr marL="1367264" indent="-525870" algn="l" defTabSz="841392" rtl="0" eaLnBrk="1" latinLnBrk="0" hangingPunct="1">
        <a:spcBef>
          <a:spcPct val="20000"/>
        </a:spcBef>
        <a:buFont typeface="Arial"/>
        <a:buChar char="–"/>
        <a:defRPr sz="5175" kern="1200">
          <a:solidFill>
            <a:schemeClr val="tx1"/>
          </a:solidFill>
          <a:latin typeface="+mn-lt"/>
          <a:ea typeface="+mn-ea"/>
          <a:cs typeface="+mn-cs"/>
        </a:defRPr>
      </a:lvl2pPr>
      <a:lvl3pPr marL="2103482" indent="-420697" algn="l" defTabSz="841392" rtl="0" eaLnBrk="1" latinLnBrk="0" hangingPunct="1">
        <a:spcBef>
          <a:spcPct val="20000"/>
        </a:spcBef>
        <a:buFont typeface="Arial"/>
        <a:buChar char="•"/>
        <a:defRPr sz="4371" kern="1200">
          <a:solidFill>
            <a:schemeClr val="tx1"/>
          </a:solidFill>
          <a:latin typeface="+mn-lt"/>
          <a:ea typeface="+mn-ea"/>
          <a:cs typeface="+mn-cs"/>
        </a:defRPr>
      </a:lvl3pPr>
      <a:lvl4pPr marL="2944875" indent="-420697" algn="l" defTabSz="841392" rtl="0" eaLnBrk="1" latinLnBrk="0" hangingPunct="1">
        <a:spcBef>
          <a:spcPct val="20000"/>
        </a:spcBef>
        <a:buFont typeface="Arial"/>
        <a:buChar char="–"/>
        <a:defRPr sz="3681" kern="1200">
          <a:solidFill>
            <a:schemeClr val="tx1"/>
          </a:solidFill>
          <a:latin typeface="+mn-lt"/>
          <a:ea typeface="+mn-ea"/>
          <a:cs typeface="+mn-cs"/>
        </a:defRPr>
      </a:lvl4pPr>
      <a:lvl5pPr marL="3786267" indent="-420697" algn="l" defTabSz="841392" rtl="0" eaLnBrk="1" latinLnBrk="0" hangingPunct="1">
        <a:spcBef>
          <a:spcPct val="20000"/>
        </a:spcBef>
        <a:buFont typeface="Arial"/>
        <a:buChar char="»"/>
        <a:defRPr sz="3681" kern="1200">
          <a:solidFill>
            <a:schemeClr val="tx1"/>
          </a:solidFill>
          <a:latin typeface="+mn-lt"/>
          <a:ea typeface="+mn-ea"/>
          <a:cs typeface="+mn-cs"/>
        </a:defRPr>
      </a:lvl5pPr>
      <a:lvl6pPr marL="4627662" indent="-420697" algn="l" defTabSz="841392" rtl="0" eaLnBrk="1" latinLnBrk="0" hangingPunct="1">
        <a:spcBef>
          <a:spcPct val="20000"/>
        </a:spcBef>
        <a:buFont typeface="Arial"/>
        <a:buChar char="•"/>
        <a:defRPr sz="3681" kern="1200">
          <a:solidFill>
            <a:schemeClr val="tx1"/>
          </a:solidFill>
          <a:latin typeface="+mn-lt"/>
          <a:ea typeface="+mn-ea"/>
          <a:cs typeface="+mn-cs"/>
        </a:defRPr>
      </a:lvl6pPr>
      <a:lvl7pPr marL="5469054" indent="-420697" algn="l" defTabSz="841392" rtl="0" eaLnBrk="1" latinLnBrk="0" hangingPunct="1">
        <a:spcBef>
          <a:spcPct val="20000"/>
        </a:spcBef>
        <a:buFont typeface="Arial"/>
        <a:buChar char="•"/>
        <a:defRPr sz="3681" kern="1200">
          <a:solidFill>
            <a:schemeClr val="tx1"/>
          </a:solidFill>
          <a:latin typeface="+mn-lt"/>
          <a:ea typeface="+mn-ea"/>
          <a:cs typeface="+mn-cs"/>
        </a:defRPr>
      </a:lvl7pPr>
      <a:lvl8pPr marL="6310446" indent="-420697" algn="l" defTabSz="841392" rtl="0" eaLnBrk="1" latinLnBrk="0" hangingPunct="1">
        <a:spcBef>
          <a:spcPct val="20000"/>
        </a:spcBef>
        <a:buFont typeface="Arial"/>
        <a:buChar char="•"/>
        <a:defRPr sz="3681" kern="1200">
          <a:solidFill>
            <a:schemeClr val="tx1"/>
          </a:solidFill>
          <a:latin typeface="+mn-lt"/>
          <a:ea typeface="+mn-ea"/>
          <a:cs typeface="+mn-cs"/>
        </a:defRPr>
      </a:lvl8pPr>
      <a:lvl9pPr marL="7151840" indent="-420697" algn="l" defTabSz="841392" rtl="0" eaLnBrk="1" latinLnBrk="0" hangingPunct="1">
        <a:spcBef>
          <a:spcPct val="20000"/>
        </a:spcBef>
        <a:buFont typeface="Arial"/>
        <a:buChar char="•"/>
        <a:defRPr sz="36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1pPr>
      <a:lvl2pPr marL="841392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682785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3pPr>
      <a:lvl4pPr marL="2524179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4pPr>
      <a:lvl5pPr marL="3365571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5pPr>
      <a:lvl6pPr marL="4206965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6pPr>
      <a:lvl7pPr marL="5048357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7pPr>
      <a:lvl8pPr marL="5889750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8pPr>
      <a:lvl9pPr marL="6731141" algn="l" defTabSz="841392" rtl="0" eaLnBrk="1" latinLnBrk="0" hangingPunct="1">
        <a:defRPr sz="33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dccd.edu/about/departments-and-offices/instructional-services-division/online-learning-pathways-1/faculty/recording_options.aspx" TargetMode="Externa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IngridGreenberg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www.linkedin.com/in/ingridgreenbe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earnWithIngrid@gmail.com" TargetMode="External"/><Relationship Id="rId5" Type="http://schemas.openxmlformats.org/officeDocument/2006/relationships/hyperlink" Target="mailto:igreenbe@sdccd.edu" TargetMode="External"/><Relationship Id="rId4" Type="http://schemas.openxmlformats.org/officeDocument/2006/relationships/image" Target="../media/image2.gif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dccd.edu/about/departments-and-offices/student-services-department/institutional-research-and-planning/enrollment-ftes/index.aspx" TargetMode="Externa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document/d/1YXlfKU1J2UdxnlTTVWLfH18tLdaXO-sEVNGP3GFgBmM/edit?usp=sharing" TargetMode="External"/><Relationship Id="rId5" Type="http://schemas.openxmlformats.org/officeDocument/2006/relationships/hyperlink" Target="https://docs.google.com/document/d/1fcJCG72FG4itylooP8Yr9NPR0scN_y2Z6wVs0nANbyQ/edit?usp=sharinghttps://docs.google.com/document/d/1fcJCG72FG4itylooP8Yr9NPR0scN_y2Z6wVs0nANbyQ/edit?usp=sharing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2218880"/>
            <a:ext cx="17881600" cy="6351344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3" name="TextBox 22" descr="Blue Background" title="Blue Background"/>
          <p:cNvSpPr txBox="1"/>
          <p:nvPr/>
        </p:nvSpPr>
        <p:spPr>
          <a:xfrm>
            <a:off x="-10417" y="8850720"/>
            <a:ext cx="17892017" cy="119669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lIns="168297" tIns="84150" rIns="168297" bIns="84150" rtlCol="0">
            <a:spAutoFit/>
          </a:bodyPr>
          <a:lstStyle/>
          <a:p>
            <a:pPr algn="ctr"/>
            <a:endParaRPr lang="en-US" sz="6672" dirty="0">
              <a:solidFill>
                <a:prstClr val="white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tangle 1" descr="Orange Stripe" title="Orange Stripe"/>
          <p:cNvSpPr/>
          <p:nvPr/>
        </p:nvSpPr>
        <p:spPr>
          <a:xfrm>
            <a:off x="-10417" y="8570224"/>
            <a:ext cx="17892017" cy="3302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sp>
        <p:nvSpPr>
          <p:cNvPr id="13" name="Title 2" descr="June 29 - July 1, 2022" title="June 29 - July 1, 2022"/>
          <p:cNvSpPr txBox="1">
            <a:spLocks/>
          </p:cNvSpPr>
          <p:nvPr/>
        </p:nvSpPr>
        <p:spPr>
          <a:xfrm>
            <a:off x="152546" y="9093912"/>
            <a:ext cx="6045911" cy="692096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508405" y="3001659"/>
            <a:ext cx="16952459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 fontScale="77500" lnSpcReduction="20000"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212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Online Live, Synchronous Instruction: Highlights from a Review of the Literature, Effective Practices, and Recommendations</a:t>
            </a: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508405" y="5340371"/>
            <a:ext cx="17041366" cy="2875977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 fontScale="92500" lnSpcReduction="20000"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Dr. Ingrid Greenberg, </a:t>
            </a:r>
            <a:r>
              <a:rPr lang="en-US" sz="4601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EdD</a:t>
            </a:r>
            <a:endParaRPr lang="en-US" sz="460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She/Her/Elle/Ella</a:t>
            </a:r>
          </a:p>
          <a:p>
            <a:pPr algn="ctr"/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Professor ESL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Online Faculty Mentor Coordinator</a:t>
            </a:r>
          </a:p>
          <a:p>
            <a:pPr algn="ctr"/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San Diego College of Continuing Education</a:t>
            </a:r>
          </a:p>
        </p:txBody>
      </p:sp>
      <p:cxnSp>
        <p:nvCxnSpPr>
          <p:cNvPr id="16" name="Straight Connector 15" descr="Separation Line" title="Separation Line"/>
          <p:cNvCxnSpPr/>
          <p:nvPr/>
        </p:nvCxnSpPr>
        <p:spPr>
          <a:xfrm>
            <a:off x="4793634" y="4874766"/>
            <a:ext cx="82066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198" y="660921"/>
            <a:ext cx="6340667" cy="1238754"/>
          </a:xfrm>
          <a:prstGeom prst="rect">
            <a:avLst/>
          </a:prstGeom>
        </p:spPr>
      </p:pic>
      <p:pic>
        <p:nvPicPr>
          <p:cNvPr id="4" name="Picture 3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6" y="150715"/>
            <a:ext cx="4031342" cy="18747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738" y="1418857"/>
            <a:ext cx="2488370" cy="446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99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</p:txBody>
      </p:sp>
      <p:sp>
        <p:nvSpPr>
          <p:cNvPr id="8" name="TextBox 7" descr="Silver Linings: Reflecting. Revisioning. Rising" title="Silver Linings: Reflecting. Revisioning. Rising"/>
          <p:cNvSpPr txBox="1"/>
          <p:nvPr/>
        </p:nvSpPr>
        <p:spPr>
          <a:xfrm>
            <a:off x="8896979" y="9199956"/>
            <a:ext cx="8652792" cy="446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Silver Linings: Reflecting. Revisioning. Rising</a:t>
            </a:r>
          </a:p>
        </p:txBody>
      </p:sp>
      <p:pic>
        <p:nvPicPr>
          <p:cNvPr id="7" name="Picture 6" title="QRCode Digital Handout for Online Liv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62" y="36346"/>
            <a:ext cx="2103495" cy="210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 of the literature: </a:t>
            </a:r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Diverse Sample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0352" y="1810512"/>
            <a:ext cx="1335320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8 publications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Published 2019 - 2022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Seven peer-reviewed articles and one dissertation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Five countries: </a:t>
            </a:r>
          </a:p>
          <a:p>
            <a:pPr marL="1417320" lvl="1" indent="-685800">
              <a:buFont typeface="Arial" panose="020B0604020202020204" pitchFamily="34" charset="0"/>
              <a:buChar char="•"/>
            </a:pPr>
            <a:r>
              <a:rPr lang="en-US" sz="4800"/>
              <a:t>Germany (3) </a:t>
            </a:r>
          </a:p>
          <a:p>
            <a:pPr marL="1417320" lvl="1" indent="-685800">
              <a:buFont typeface="Arial" panose="020B0604020202020204" pitchFamily="34" charset="0"/>
              <a:buChar char="•"/>
            </a:pPr>
            <a:r>
              <a:rPr lang="en-US" sz="4800"/>
              <a:t>Romania (1) </a:t>
            </a:r>
          </a:p>
          <a:p>
            <a:pPr marL="1417320" lvl="1" indent="-685800">
              <a:buFont typeface="Arial" panose="020B0604020202020204" pitchFamily="34" charset="0"/>
              <a:buChar char="•"/>
            </a:pPr>
            <a:r>
              <a:rPr lang="en-US" sz="4800"/>
              <a:t>Saudi Arabia (1) </a:t>
            </a:r>
          </a:p>
          <a:p>
            <a:pPr marL="1417320" lvl="1" indent="-685800">
              <a:buFont typeface="Arial" panose="020B0604020202020204" pitchFamily="34" charset="0"/>
              <a:buChar char="•"/>
            </a:pPr>
            <a:r>
              <a:rPr lang="en-US" sz="4800"/>
              <a:t>United States (2) </a:t>
            </a:r>
          </a:p>
          <a:p>
            <a:pPr marL="1417320" lvl="1" indent="-685800">
              <a:buFont typeface="Arial" panose="020B0604020202020204" pitchFamily="34" charset="0"/>
              <a:buChar char="•"/>
            </a:pPr>
            <a:r>
              <a:rPr lang="en-US" sz="4800"/>
              <a:t>Vietnam (1)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278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 of the literature: Highlights of best </a:t>
            </a:r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practices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5488" y="1159093"/>
            <a:ext cx="1615283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Online, Live, Synchronous Instruction with webcams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/>
              <a:t>I</a:t>
            </a:r>
            <a:r>
              <a:rPr lang="en-US" sz="4400" dirty="0" smtClean="0"/>
              <a:t>nstructors </a:t>
            </a:r>
            <a:r>
              <a:rPr lang="en-US" sz="4400" dirty="0"/>
              <a:t>and students </a:t>
            </a:r>
            <a:r>
              <a:rPr lang="en-US" sz="4400" b="1" dirty="0"/>
              <a:t>connect and/or interact </a:t>
            </a:r>
            <a:r>
              <a:rPr lang="en-US" sz="4400" dirty="0"/>
              <a:t>in synchronous live classes. </a:t>
            </a:r>
            <a:r>
              <a:rPr lang="en-US" sz="4400" b="1" dirty="0"/>
              <a:t>8/8 </a:t>
            </a:r>
            <a:r>
              <a:rPr lang="en-US" sz="4400" b="1" dirty="0" smtClean="0"/>
              <a:t> 100</a:t>
            </a:r>
            <a:r>
              <a:rPr lang="en-US" sz="4400" b="1" dirty="0"/>
              <a:t>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/>
              <a:t>Audio portion </a:t>
            </a:r>
            <a:r>
              <a:rPr lang="en-US" sz="4400" dirty="0"/>
              <a:t>was sufficient while the video part served rather as an enrichment not necessary for understanding 5/8 </a:t>
            </a:r>
            <a:r>
              <a:rPr lang="en-US" sz="4400" dirty="0" smtClean="0"/>
              <a:t> 63</a:t>
            </a:r>
            <a:r>
              <a:rPr lang="en-US" sz="4400" dirty="0"/>
              <a:t>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/>
              <a:t>Live, synchronous video interaction </a:t>
            </a:r>
            <a:r>
              <a:rPr lang="en-US" sz="4400" dirty="0" smtClean="0"/>
              <a:t>can </a:t>
            </a:r>
            <a:r>
              <a:rPr lang="en-US" sz="4400" b="1" dirty="0"/>
              <a:t>build social presence and teaching presence</a:t>
            </a:r>
            <a:r>
              <a:rPr lang="en-US" sz="4400" dirty="0"/>
              <a:t> 7/8  </a:t>
            </a:r>
            <a:r>
              <a:rPr lang="en-US" sz="4400" dirty="0" smtClean="0"/>
              <a:t> 88</a:t>
            </a:r>
            <a:r>
              <a:rPr lang="en-US" sz="4400" dirty="0"/>
              <a:t>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/>
              <a:t>Live, synchronous video interaction </a:t>
            </a:r>
            <a:r>
              <a:rPr lang="en-US" sz="4400" dirty="0" smtClean="0"/>
              <a:t>can </a:t>
            </a:r>
            <a:r>
              <a:rPr lang="en-US" sz="4400" dirty="0"/>
              <a:t>help </a:t>
            </a:r>
            <a:r>
              <a:rPr lang="en-US" sz="4400" b="1" dirty="0"/>
              <a:t>develop community </a:t>
            </a:r>
            <a:r>
              <a:rPr lang="en-US" sz="4400" dirty="0"/>
              <a:t>and help </a:t>
            </a:r>
            <a:r>
              <a:rPr lang="en-US" sz="4400" b="1" dirty="0"/>
              <a:t>reduce feelings of isolation</a:t>
            </a:r>
            <a:r>
              <a:rPr lang="en-US" sz="4400" dirty="0"/>
              <a:t>. 3/8 </a:t>
            </a:r>
            <a:r>
              <a:rPr lang="en-US" sz="4400" dirty="0" smtClean="0"/>
              <a:t> 38</a:t>
            </a:r>
            <a:r>
              <a:rPr lang="en-US" sz="4400" dirty="0"/>
              <a:t>%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/>
              <a:t> Webcams are a good match for </a:t>
            </a:r>
            <a:r>
              <a:rPr lang="en-US" sz="4400" b="1" dirty="0"/>
              <a:t>small groups with interaction </a:t>
            </a:r>
            <a:r>
              <a:rPr lang="en-US" sz="4400" dirty="0"/>
              <a:t>3/8 38%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42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 of the literature: </a:t>
            </a:r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Highlight of Challenges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5216" y="1389856"/>
            <a:ext cx="16952976" cy="730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Students frequently </a:t>
            </a:r>
            <a:r>
              <a:rPr lang="en-US" sz="4400" b="1" dirty="0"/>
              <a:t>turn off video </a:t>
            </a:r>
            <a:r>
              <a:rPr lang="en-US" sz="4400" dirty="0"/>
              <a:t>camera 5/8 63%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Some students </a:t>
            </a:r>
            <a:r>
              <a:rPr lang="en-US" sz="4400" b="1" dirty="0"/>
              <a:t>turn off webcam </a:t>
            </a:r>
            <a:r>
              <a:rPr lang="en-US" sz="4400" dirty="0"/>
              <a:t>due to feelings of anxiety 2/8 25%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Some students preferred not to use webconferencing in order to </a:t>
            </a:r>
            <a:r>
              <a:rPr lang="en-US" sz="4400" b="1" dirty="0"/>
              <a:t>avoid software tracking and data collection</a:t>
            </a:r>
            <a:r>
              <a:rPr lang="en-US" sz="4400" dirty="0"/>
              <a:t>. 1/8 13%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Frequency of webcam use related to </a:t>
            </a:r>
            <a:r>
              <a:rPr lang="en-US" sz="4400" b="1" dirty="0"/>
              <a:t>privacy concerns </a:t>
            </a:r>
            <a:r>
              <a:rPr lang="en-US" sz="4400" dirty="0"/>
              <a:t>3/8 38%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Webcam use </a:t>
            </a:r>
            <a:r>
              <a:rPr lang="en-US" sz="4400" b="1" dirty="0"/>
              <a:t>does not automatically lead to verbal engagement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During online classes, </a:t>
            </a:r>
            <a:r>
              <a:rPr lang="en-US" sz="4400" b="1" dirty="0"/>
              <a:t>some students engage in parallel activities </a:t>
            </a:r>
            <a:r>
              <a:rPr lang="en-US" sz="4400" dirty="0"/>
              <a:t>(i.e. other classwork, job, mobile phone, exercise, help family) 1/8 13%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Instructors: Live, synchronous web </a:t>
            </a:r>
            <a:r>
              <a:rPr lang="en-US" sz="4400" dirty="0" smtClean="0"/>
              <a:t>conferencing </a:t>
            </a:r>
            <a:r>
              <a:rPr lang="en-US" sz="4400" b="1" dirty="0" smtClean="0"/>
              <a:t>lesson planning is time consuming</a:t>
            </a:r>
            <a:r>
              <a:rPr lang="en-US" sz="4400" dirty="0" smtClean="0"/>
              <a:t>. </a:t>
            </a:r>
            <a:r>
              <a:rPr lang="en-US" sz="4400" dirty="0"/>
              <a:t>4/8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 1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3233" y="1956816"/>
            <a:ext cx="1673352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Teacher Presence: Turn on web </a:t>
            </a:r>
            <a:r>
              <a:rPr lang="en-US" sz="4400" dirty="0" smtClean="0"/>
              <a:t>cam</a:t>
            </a:r>
          </a:p>
          <a:p>
            <a:endParaRPr lang="en-US" sz="4400" dirty="0"/>
          </a:p>
          <a:p>
            <a:r>
              <a:rPr lang="en-US" sz="4400" i="1" dirty="0" smtClean="0"/>
              <a:t>Van</a:t>
            </a:r>
            <a:r>
              <a:rPr lang="en-US" sz="4400" i="1" dirty="0"/>
              <a:t>: I turned on my camera so that students could feel my presence and see my expressions. I also encouraged my students to turn on their cameras. </a:t>
            </a:r>
            <a:r>
              <a:rPr lang="en-US" sz="4400" dirty="0" smtClean="0"/>
              <a:t> </a:t>
            </a:r>
          </a:p>
          <a:p>
            <a:endParaRPr lang="en-US" sz="4400" dirty="0"/>
          </a:p>
          <a:p>
            <a:r>
              <a:rPr lang="en-US" sz="4400" dirty="0" smtClean="0"/>
              <a:t>(</a:t>
            </a:r>
            <a:r>
              <a:rPr lang="en-US" sz="4400" dirty="0"/>
              <a:t>Nguyen, 2021, p. 47)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 2: Professional Development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9184" y="1561554"/>
            <a:ext cx="17263872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/>
              <a:t>Adoption of web-conferencing can be promoted by </a:t>
            </a:r>
            <a:r>
              <a:rPr lang="en-US" sz="4400" b="1" i="1" dirty="0"/>
              <a:t>helping online instructors</a:t>
            </a:r>
            <a:r>
              <a:rPr lang="en-US" sz="4400" i="1" dirty="0"/>
              <a:t>: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4400" i="1" dirty="0"/>
              <a:t> </a:t>
            </a:r>
            <a:r>
              <a:rPr lang="en-US" sz="4400" b="1" i="1" dirty="0"/>
              <a:t>learn more </a:t>
            </a:r>
            <a:r>
              <a:rPr lang="en-US" sz="4400" i="1" dirty="0"/>
              <a:t>about web-conferencing </a:t>
            </a:r>
            <a:r>
              <a:rPr lang="en-US" sz="4400" i="1" dirty="0" smtClean="0"/>
              <a:t>as </a:t>
            </a:r>
            <a:r>
              <a:rPr lang="en-US" sz="4400" i="1" dirty="0"/>
              <a:t>an online instructional </a:t>
            </a:r>
            <a:r>
              <a:rPr lang="en-US" sz="4400" i="1" dirty="0" smtClean="0"/>
              <a:t>tool </a:t>
            </a:r>
            <a:endParaRPr lang="en-US" sz="4400" i="1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4400" i="1" dirty="0"/>
              <a:t> become more knowledgeable about the benefits </a:t>
            </a:r>
            <a:r>
              <a:rPr lang="en-US" sz="4400" i="1" dirty="0" smtClean="0"/>
              <a:t>of </a:t>
            </a:r>
            <a:r>
              <a:rPr lang="en-US" sz="4400" i="1" dirty="0"/>
              <a:t>using web-conferencing to </a:t>
            </a:r>
            <a:r>
              <a:rPr lang="en-US" sz="4400" b="1" i="1" dirty="0"/>
              <a:t>create social and teaching presence </a:t>
            </a:r>
            <a:r>
              <a:rPr lang="en-US" sz="4400" i="1" dirty="0"/>
              <a:t>in online learning </a:t>
            </a:r>
            <a:r>
              <a:rPr lang="en-US" sz="4400" i="1" dirty="0" smtClean="0"/>
              <a:t>environments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>
                <a:solidFill>
                  <a:prstClr val="black"/>
                </a:solidFill>
              </a:rPr>
              <a:t>(</a:t>
            </a:r>
            <a:r>
              <a:rPr lang="en-US" sz="4400" dirty="0"/>
              <a:t>Sun, </a:t>
            </a:r>
            <a:r>
              <a:rPr lang="en-US" sz="4400" dirty="0" err="1" smtClean="0"/>
              <a:t>Beriswill</a:t>
            </a:r>
            <a:r>
              <a:rPr lang="en-US" sz="4400" dirty="0"/>
              <a:t>, </a:t>
            </a:r>
            <a:r>
              <a:rPr lang="en-US" sz="4400" dirty="0" smtClean="0"/>
              <a:t>&amp; Allen, 2022</a:t>
            </a:r>
            <a:r>
              <a:rPr lang="en-US" sz="4400" dirty="0"/>
              <a:t>,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p</a:t>
            </a:r>
            <a:r>
              <a:rPr lang="en-US" sz="4400" dirty="0">
                <a:solidFill>
                  <a:prstClr val="black"/>
                </a:solidFill>
              </a:rPr>
              <a:t>. 14)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 3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6657" y="1883664"/>
            <a:ext cx="16642079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rgbClr val="000000"/>
                </a:solidFill>
              </a:rPr>
              <a:t>I used an amazing feature of Break-out rooms in Zoom, which allowed me to assign students into groups of four or five in my Interpreting class. </a:t>
            </a:r>
            <a:r>
              <a:rPr lang="en-US" sz="4400" i="1" dirty="0" smtClean="0">
                <a:solidFill>
                  <a:srgbClr val="000000"/>
                </a:solidFill>
              </a:rPr>
              <a:t>My </a:t>
            </a:r>
            <a:r>
              <a:rPr lang="en-US" sz="4400" i="1" dirty="0">
                <a:solidFill>
                  <a:srgbClr val="000000"/>
                </a:solidFill>
              </a:rPr>
              <a:t>students said that they had the feeling that </a:t>
            </a:r>
            <a:r>
              <a:rPr lang="en-US" sz="4400" b="1" i="1" dirty="0">
                <a:solidFill>
                  <a:srgbClr val="000000"/>
                </a:solidFill>
              </a:rPr>
              <a:t>they are doing real interaction with their friends and with their teachers</a:t>
            </a:r>
            <a:r>
              <a:rPr lang="en-US" sz="4400" dirty="0">
                <a:solidFill>
                  <a:srgbClr val="000000"/>
                </a:solidFill>
              </a:rPr>
              <a:t>.  </a:t>
            </a:r>
            <a:endParaRPr lang="en-US" sz="4400" dirty="0" smtClean="0">
              <a:solidFill>
                <a:srgbClr val="000000"/>
              </a:solidFill>
            </a:endParaRPr>
          </a:p>
          <a:p>
            <a:endParaRPr lang="en-US" sz="4400" dirty="0">
              <a:solidFill>
                <a:srgbClr val="000000"/>
              </a:solidFill>
            </a:endParaRPr>
          </a:p>
          <a:p>
            <a:r>
              <a:rPr lang="en-US" sz="4400" dirty="0" smtClean="0">
                <a:solidFill>
                  <a:srgbClr val="000000"/>
                </a:solidFill>
              </a:rPr>
              <a:t>(</a:t>
            </a:r>
            <a:r>
              <a:rPr lang="en-US" sz="4400" dirty="0" smtClean="0"/>
              <a:t>Nguyen</a:t>
            </a:r>
            <a:r>
              <a:rPr lang="en-US" sz="4400" dirty="0"/>
              <a:t> </a:t>
            </a:r>
            <a:r>
              <a:rPr lang="en-US" sz="4400" dirty="0" smtClean="0"/>
              <a:t>&amp; </a:t>
            </a:r>
            <a:r>
              <a:rPr lang="en-US" sz="4400" dirty="0"/>
              <a:t>Nguyen, </a:t>
            </a:r>
            <a:r>
              <a:rPr lang="en-US" sz="4400" dirty="0" smtClean="0"/>
              <a:t>2021, </a:t>
            </a:r>
            <a:r>
              <a:rPr lang="en-US" sz="4400" dirty="0" smtClean="0">
                <a:solidFill>
                  <a:srgbClr val="000000"/>
                </a:solidFill>
              </a:rPr>
              <a:t>p</a:t>
            </a:r>
            <a:r>
              <a:rPr lang="en-US" sz="4400" dirty="0">
                <a:solidFill>
                  <a:srgbClr val="000000"/>
                </a:solidFill>
              </a:rPr>
              <a:t>. 46)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 4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4081" y="1883664"/>
            <a:ext cx="16534383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/>
              <a:t>E</a:t>
            </a:r>
            <a:r>
              <a:rPr lang="en-US" sz="4400" i="1" dirty="0" smtClean="0"/>
              <a:t>ncourage </a:t>
            </a:r>
            <a:r>
              <a:rPr lang="en-US" sz="4400" i="1" dirty="0"/>
              <a:t>interaction, and in this </a:t>
            </a:r>
            <a:r>
              <a:rPr lang="en-US" sz="4400" i="1" dirty="0" smtClean="0"/>
              <a:t>atmosphere </a:t>
            </a:r>
            <a:r>
              <a:rPr lang="en-US" sz="4400" i="1" dirty="0"/>
              <a:t>created, there would be </a:t>
            </a:r>
          </a:p>
          <a:p>
            <a:r>
              <a:rPr lang="en-US" sz="4400" i="1" dirty="0"/>
              <a:t>an increase in the sharing of those who keep their webcam on during online classes. </a:t>
            </a:r>
            <a:endParaRPr lang="en-US" sz="4400" i="1" dirty="0" smtClean="0"/>
          </a:p>
          <a:p>
            <a:endParaRPr lang="en-US" sz="4400" i="1" dirty="0" smtClean="0"/>
          </a:p>
          <a:p>
            <a:r>
              <a:rPr lang="en-US" sz="4400" i="1" dirty="0" smtClean="0"/>
              <a:t>Through </a:t>
            </a:r>
            <a:r>
              <a:rPr lang="en-US" sz="4400" i="1" dirty="0"/>
              <a:t>interaction, </a:t>
            </a:r>
            <a:r>
              <a:rPr lang="en-US" sz="4400" i="1" dirty="0" smtClean="0"/>
              <a:t>students </a:t>
            </a:r>
            <a:r>
              <a:rPr lang="en-US" sz="4400" i="1" dirty="0"/>
              <a:t>would no longer have the opportunity to perform other activities in parallel with online </a:t>
            </a:r>
            <a:r>
              <a:rPr lang="en-US" sz="4400" i="1" dirty="0" smtClean="0"/>
              <a:t>classes</a:t>
            </a:r>
          </a:p>
          <a:p>
            <a:endParaRPr lang="en-US" sz="4400" dirty="0"/>
          </a:p>
          <a:p>
            <a:r>
              <a:rPr lang="en-US" sz="4400" dirty="0"/>
              <a:t>(</a:t>
            </a:r>
            <a:r>
              <a:rPr lang="en-US" sz="4400" dirty="0" err="1"/>
              <a:t>Gheres</a:t>
            </a:r>
            <a:r>
              <a:rPr lang="en-US" sz="4400" dirty="0"/>
              <a:t>, 2021, p. 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 5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5" name="Picture 14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6" name="Rectangle 15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7" name="Picture 16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1520" y="1993392"/>
            <a:ext cx="1605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Dat</a:t>
            </a:r>
            <a:r>
              <a:rPr lang="en-US" sz="4400" dirty="0"/>
              <a:t>: </a:t>
            </a:r>
            <a:r>
              <a:rPr lang="en-US" sz="4400" i="1" dirty="0"/>
              <a:t>Teaching online is time-consuming and requires hard work. A one-hour online lesson via video conferencing cost more preparation time up to three to five times than a face-to-face one. </a:t>
            </a:r>
          </a:p>
          <a:p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03504" y="5577840"/>
            <a:ext cx="1410004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/>
              <a:t>Nguyen &amp; Nguyen, 2021, </a:t>
            </a:r>
            <a:r>
              <a:rPr lang="en-US" sz="3200" dirty="0">
                <a:solidFill>
                  <a:srgbClr val="000000"/>
                </a:solidFill>
              </a:rPr>
              <a:t>p. 46)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Recommendations 6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5" name="Picture 14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6" name="Rectangle 15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7" name="Picture 16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1520" y="1993392"/>
            <a:ext cx="160568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To </a:t>
            </a:r>
            <a:r>
              <a:rPr lang="en-US" sz="4400" i="1" dirty="0"/>
              <a:t>combat anxiety/fear of being </a:t>
            </a:r>
            <a:r>
              <a:rPr lang="en-US" sz="4400" i="1" dirty="0" smtClean="0"/>
              <a:t>exposed/shame/shyness, </a:t>
            </a:r>
            <a:r>
              <a:rPr lang="en-US" sz="4400" b="1" i="1" dirty="0" smtClean="0"/>
              <a:t>allow </a:t>
            </a:r>
            <a:endParaRPr lang="en-US" sz="4400" b="1" i="1" dirty="0"/>
          </a:p>
          <a:p>
            <a:r>
              <a:rPr lang="en-US" sz="4400" b="1" i="1" dirty="0"/>
              <a:t>only the teacher to see all students and not for all students to see each other. </a:t>
            </a:r>
            <a:r>
              <a:rPr lang="en-US" sz="4400" b="1" i="1" dirty="0" smtClean="0"/>
              <a:t> </a:t>
            </a:r>
            <a:r>
              <a:rPr lang="en-US" sz="4400" i="1" dirty="0" smtClean="0"/>
              <a:t> It </a:t>
            </a:r>
            <a:r>
              <a:rPr lang="en-US" sz="4400" i="1" dirty="0"/>
              <a:t>would also be possible for </a:t>
            </a:r>
            <a:r>
              <a:rPr lang="en-US" sz="4400" i="1" dirty="0" smtClean="0"/>
              <a:t>them </a:t>
            </a:r>
            <a:r>
              <a:rPr lang="en-US" sz="4400" i="1" dirty="0"/>
              <a:t>to choose who to see and which of their colleagues to see during classes. </a:t>
            </a:r>
            <a:r>
              <a:rPr lang="en-US" sz="4400" i="1" dirty="0" smtClean="0"/>
              <a:t>In </a:t>
            </a:r>
            <a:r>
              <a:rPr lang="en-US" sz="4400" i="1" dirty="0"/>
              <a:t>this way, the atmosphere of the classroom in classical education would be somewhat recreated.</a:t>
            </a:r>
          </a:p>
          <a:p>
            <a:r>
              <a:rPr lang="en-US" sz="4400" dirty="0"/>
              <a:t>(</a:t>
            </a:r>
            <a:r>
              <a:rPr lang="en-US" sz="4400" dirty="0" err="1"/>
              <a:t>Gherhes</a:t>
            </a:r>
            <a:r>
              <a:rPr lang="en-US" sz="4400" dirty="0"/>
              <a:t>, 2021, p. 10)</a:t>
            </a:r>
          </a:p>
          <a:p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38912" y="7333488"/>
            <a:ext cx="14758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hlinkClick r:id="rId5"/>
              </a:rPr>
              <a:t>SDCCD </a:t>
            </a:r>
            <a:r>
              <a:rPr lang="en-US" sz="4400" u="sng" dirty="0">
                <a:hlinkClick r:id="rId5"/>
              </a:rPr>
              <a:t>Camera </a:t>
            </a:r>
            <a:r>
              <a:rPr lang="en-US" sz="4400" u="sng" dirty="0" smtClean="0">
                <a:hlinkClick r:id="rId5"/>
              </a:rPr>
              <a:t>Recommendations</a:t>
            </a:r>
            <a:r>
              <a:rPr lang="en-US" sz="4400" u="sng" dirty="0" smtClean="0"/>
              <a:t>: </a:t>
            </a:r>
            <a:r>
              <a:rPr lang="en-US" sz="4400" dirty="0" smtClean="0"/>
              <a:t>See #4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86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Contact Information (include Name, Email, Phone)</a:t>
            </a:r>
          </a:p>
        </p:txBody>
      </p:sp>
      <p:sp>
        <p:nvSpPr>
          <p:cNvPr id="14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5" name="Picture 14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6" name="Rectangle 15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7" name="Picture 16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8912" y="1079149"/>
            <a:ext cx="1605686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Dr. Ingrid Greenberg, </a:t>
            </a:r>
            <a:r>
              <a:rPr lang="en-US" sz="3600" dirty="0" err="1"/>
              <a:t>EdD</a:t>
            </a:r>
            <a:endParaRPr lang="en-US" sz="3600" dirty="0"/>
          </a:p>
          <a:p>
            <a:r>
              <a:rPr lang="en-US" sz="3600" dirty="0"/>
              <a:t>San Diego College of Continuing Education at San Diego Community College District</a:t>
            </a:r>
          </a:p>
          <a:p>
            <a:endParaRPr lang="en-US" sz="3600" dirty="0"/>
          </a:p>
          <a:p>
            <a:r>
              <a:rPr lang="en-US" sz="3600" dirty="0"/>
              <a:t>Speaking &amp; Consulting topics: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Accreditation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Noncredit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Distance education, including emerging instruction: HyFlex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Online live synchronous instruction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err="1" smtClean="0"/>
              <a:t>Edtech</a:t>
            </a:r>
            <a:endParaRPr lang="en-US" sz="3600" dirty="0"/>
          </a:p>
          <a:p>
            <a:r>
              <a:rPr lang="en-US" sz="3600" dirty="0"/>
              <a:t>Email: </a:t>
            </a:r>
            <a:r>
              <a:rPr lang="en-US" sz="3600" dirty="0" smtClean="0">
                <a:hlinkClick r:id="rId5"/>
              </a:rPr>
              <a:t>igreenbe@sdccd.edu</a:t>
            </a:r>
            <a:endParaRPr lang="en-US" sz="3600" dirty="0" smtClean="0"/>
          </a:p>
          <a:p>
            <a:r>
              <a:rPr lang="en-US" sz="3600" dirty="0" smtClean="0"/>
              <a:t>Email: </a:t>
            </a:r>
            <a:r>
              <a:rPr lang="en-US" sz="3600" dirty="0" smtClean="0">
                <a:hlinkClick r:id="rId6"/>
              </a:rPr>
              <a:t>LearnWithIngrid@gmail.com</a:t>
            </a:r>
            <a:r>
              <a:rPr lang="en-US" sz="3600" dirty="0" smtClean="0"/>
              <a:t> </a:t>
            </a:r>
            <a:endParaRPr lang="en-US" sz="3600" dirty="0"/>
          </a:p>
          <a:p>
            <a:r>
              <a:rPr lang="en-US" sz="3600" dirty="0"/>
              <a:t>LinkedIn </a:t>
            </a:r>
            <a:r>
              <a:rPr lang="en-US" sz="3600" dirty="0">
                <a:hlinkClick r:id="rId7"/>
              </a:rPr>
              <a:t>@</a:t>
            </a:r>
            <a:r>
              <a:rPr lang="en-US" sz="3600" dirty="0" err="1">
                <a:hlinkClick r:id="rId7"/>
              </a:rPr>
              <a:t>IngridGreenberg</a:t>
            </a:r>
            <a:endParaRPr lang="en-US" sz="3600" dirty="0"/>
          </a:p>
          <a:p>
            <a:r>
              <a:rPr lang="en-US" sz="3600" dirty="0"/>
              <a:t>Twitter </a:t>
            </a:r>
            <a:r>
              <a:rPr lang="en-US" sz="3600" dirty="0">
                <a:hlinkClick r:id="rId8"/>
              </a:rPr>
              <a:t>@</a:t>
            </a:r>
            <a:r>
              <a:rPr lang="en-US" sz="3600" dirty="0" err="1">
                <a:hlinkClick r:id="rId8"/>
              </a:rPr>
              <a:t>IngridGreenberg</a:t>
            </a:r>
            <a:endParaRPr lang="en-US" sz="3600" dirty="0"/>
          </a:p>
        </p:txBody>
      </p:sp>
      <p:pic>
        <p:nvPicPr>
          <p:cNvPr id="9" name="Picture 8" title="QRCode Digital Handout for Online Liv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446" y="5313287"/>
            <a:ext cx="2103495" cy="21034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66821" y="7793381"/>
            <a:ext cx="497244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QR Code for digital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Learning Objectives: Participants will be able to identify </a:t>
            </a:r>
          </a:p>
        </p:txBody>
      </p:sp>
      <p:sp>
        <p:nvSpPr>
          <p:cNvPr id="17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6" name="Rectangle 15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8" name="Picture 17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1" y="2487168"/>
            <a:ext cx="166594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/>
              <a:t>Definition and purpose of online live, synchronous instruction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/>
              <a:t>Opportunities and challenges in the research </a:t>
            </a:r>
            <a:endParaRPr lang="en-US" sz="4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 smtClean="0"/>
              <a:t>Recommendations</a:t>
            </a:r>
            <a:endParaRPr lang="en-US" sz="4400" dirty="0"/>
          </a:p>
        </p:txBody>
      </p:sp>
      <p:pic>
        <p:nvPicPr>
          <p:cNvPr id="9" name="Picture 8" title="QRCode Digital Handout for Online Liv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7410" y="4728153"/>
            <a:ext cx="2103495" cy="21034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78063" y="6905147"/>
            <a:ext cx="441877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QR code for digital handout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References 1 *Studies included in the review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5" name="Picture 14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6" name="Rectangle 15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7" name="Picture 16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8912" y="1079149"/>
            <a:ext cx="17227296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*Allen, M. E. (2020). An Assessment of Collegiate Instructors’ Perceptions of the Use of Web-Conferencing for Online Instruction (Publication No. 27831250) [Doctoral dissertation, Mississippi State University]. ProQuest Dissertations Publishing</a:t>
            </a:r>
            <a:r>
              <a:rPr lang="en-US" dirty="0" smtClean="0"/>
              <a:t>.</a:t>
            </a:r>
          </a:p>
          <a:p>
            <a:pPr fontAlgn="base"/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*</a:t>
            </a:r>
            <a:r>
              <a:rPr lang="en-US" dirty="0" err="1"/>
              <a:t>Bedenlier</a:t>
            </a:r>
            <a:r>
              <a:rPr lang="en-US" dirty="0"/>
              <a:t>, S., </a:t>
            </a:r>
            <a:r>
              <a:rPr lang="en-US" dirty="0" err="1"/>
              <a:t>Wunder</a:t>
            </a:r>
            <a:r>
              <a:rPr lang="en-US" dirty="0"/>
              <a:t>, I., </a:t>
            </a:r>
            <a:r>
              <a:rPr lang="en-US" dirty="0" err="1"/>
              <a:t>Gläser-Zikuda</a:t>
            </a:r>
            <a:r>
              <a:rPr lang="en-US" dirty="0"/>
              <a:t>, M., </a:t>
            </a:r>
            <a:r>
              <a:rPr lang="en-US" dirty="0" err="1"/>
              <a:t>Kammerl</a:t>
            </a:r>
            <a:r>
              <a:rPr lang="en-US" dirty="0"/>
              <a:t>, R., Kopp, B., Ziegler, A., &amp; </a:t>
            </a:r>
            <a:r>
              <a:rPr lang="en-US" dirty="0" err="1"/>
              <a:t>Händel</a:t>
            </a:r>
            <a:r>
              <a:rPr lang="en-US" dirty="0"/>
              <a:t>, M. (2021). “Generation invisible?. Higher Education Students’(Non) Use of Webcams in Synchronous Online Learning. </a:t>
            </a:r>
            <a:r>
              <a:rPr lang="en-US" i="1" dirty="0"/>
              <a:t>International Journal of Educational Research Open</a:t>
            </a:r>
            <a:r>
              <a:rPr lang="en-US" dirty="0"/>
              <a:t>, </a:t>
            </a:r>
            <a:r>
              <a:rPr lang="en-US" i="1" dirty="0"/>
              <a:t>2</a:t>
            </a:r>
            <a:r>
              <a:rPr lang="en-US" dirty="0"/>
              <a:t>, 100068. </a:t>
            </a:r>
            <a:endParaRPr lang="en-US" dirty="0" smtClean="0"/>
          </a:p>
          <a:p>
            <a:pPr fontAlgn="base"/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*</a:t>
            </a:r>
            <a:r>
              <a:rPr lang="en-US" dirty="0" err="1"/>
              <a:t>Gherheș</a:t>
            </a:r>
            <a:r>
              <a:rPr lang="en-US" dirty="0"/>
              <a:t>, V., </a:t>
            </a:r>
            <a:r>
              <a:rPr lang="en-US" dirty="0" err="1"/>
              <a:t>Șimon</a:t>
            </a:r>
            <a:r>
              <a:rPr lang="en-US" dirty="0"/>
              <a:t>, S., &amp; Para, I. (2021). </a:t>
            </a:r>
            <a:r>
              <a:rPr lang="en-US" dirty="0" err="1"/>
              <a:t>Analysing</a:t>
            </a:r>
            <a:r>
              <a:rPr lang="en-US" dirty="0"/>
              <a:t> students’ reasons for keeping their webcams on or off during online classes. </a:t>
            </a:r>
            <a:r>
              <a:rPr lang="en-US" i="1" dirty="0"/>
              <a:t>Sustainability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(6), 3203. </a:t>
            </a:r>
            <a:r>
              <a:rPr lang="en-US" dirty="0" smtClean="0"/>
              <a:t>Greenberg</a:t>
            </a:r>
            <a:r>
              <a:rPr lang="en-US" dirty="0"/>
              <a:t>, I. (2019, October 18). </a:t>
            </a:r>
            <a:r>
              <a:rPr lang="en-US" i="1" dirty="0"/>
              <a:t>How to Zoom effectively</a:t>
            </a:r>
            <a:r>
              <a:rPr lang="en-US" dirty="0"/>
              <a:t>. Paper presented at the meeting of San Diego Community College District, San Diego, CA.</a:t>
            </a:r>
          </a:p>
          <a:p>
            <a:pPr fontAlgn="base"/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Greenberg, I. (2019, October 18). </a:t>
            </a:r>
            <a:r>
              <a:rPr lang="en-US" i="1" dirty="0"/>
              <a:t>How to Zoom effectively</a:t>
            </a:r>
            <a:r>
              <a:rPr lang="en-US" dirty="0"/>
              <a:t>. Paper presented at the meeting of San Diego Community College District, San Diego, CA.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Greenberg, I. (2020). </a:t>
            </a:r>
            <a:r>
              <a:rPr lang="en-US" i="1" dirty="0"/>
              <a:t>Effective Instructional Design Practices for Online Language Learning: Emerging Trends and Implications</a:t>
            </a:r>
            <a:r>
              <a:rPr lang="en-US" dirty="0"/>
              <a:t> (Doctoral dissertation, Fielding Graduate University). </a:t>
            </a:r>
          </a:p>
        </p:txBody>
      </p:sp>
    </p:spTree>
    <p:extLst>
      <p:ext uri="{BB962C8B-B14F-4D97-AF65-F5344CB8AC3E}">
        <p14:creationId xmlns:p14="http://schemas.microsoft.com/office/powerpoint/2010/main" val="38915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References 2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5" name="Picture 14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6" name="Rectangle 15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7" name="Picture 16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8912" y="1079149"/>
            <a:ext cx="1722729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*</a:t>
            </a:r>
            <a:r>
              <a:rPr lang="en-US" dirty="0" err="1"/>
              <a:t>Händel</a:t>
            </a:r>
            <a:r>
              <a:rPr lang="en-US" dirty="0"/>
              <a:t>, M., </a:t>
            </a:r>
            <a:r>
              <a:rPr lang="en-US" dirty="0" err="1"/>
              <a:t>Bedenlier</a:t>
            </a:r>
            <a:r>
              <a:rPr lang="en-US" dirty="0"/>
              <a:t>, S., Kopp, B., </a:t>
            </a:r>
            <a:r>
              <a:rPr lang="en-US" dirty="0" err="1"/>
              <a:t>Gläser-Zikuda</a:t>
            </a:r>
            <a:r>
              <a:rPr lang="en-US" dirty="0"/>
              <a:t>, M., </a:t>
            </a:r>
            <a:r>
              <a:rPr lang="en-US" dirty="0" err="1"/>
              <a:t>Kammerl</a:t>
            </a:r>
            <a:r>
              <a:rPr lang="en-US" dirty="0"/>
              <a:t>, R., &amp; Ziegler, A. (2022). The webcam and student engagement in synchronous online learning: visually or verbally?. </a:t>
            </a:r>
            <a:r>
              <a:rPr lang="en-US" i="1" dirty="0"/>
              <a:t>Education and Information Technologies</a:t>
            </a:r>
            <a:r>
              <a:rPr lang="en-US" dirty="0"/>
              <a:t>, 1-24. Maybe. PDF.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*Gruber, A., &amp; Bauer, E. L. W. I. R. A. (2020). Fostering interaction in synchronous online class sessions with foreign language learners. Academia: </a:t>
            </a:r>
            <a:r>
              <a:rPr lang="en-US" i="1" dirty="0"/>
              <a:t>Teaching, technology, and teacher education during the COVID-19 pandemic: Stories from the field</a:t>
            </a:r>
            <a:r>
              <a:rPr lang="en-US" dirty="0"/>
              <a:t>, 175-178.YES.</a:t>
            </a:r>
          </a:p>
          <a:p>
            <a:pPr fontAlgn="base"/>
            <a:r>
              <a:rPr lang="en-US" dirty="0" err="1"/>
              <a:t>Kozar</a:t>
            </a:r>
            <a:r>
              <a:rPr lang="en-US" dirty="0"/>
              <a:t>, O. (2016). Perceptions of webcam use by experienced online teachers and learners: A seeming disconnect between research and practice. Computer Assisted Language Learning, 29(4), 779-789.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*Nguyen, U. N., &amp; Nguyen, L. V. (2021). Resilience to withstand COVID-19 crisis: Lessons from a Foreign Language Institution in Vietnam. </a:t>
            </a:r>
            <a:r>
              <a:rPr lang="en-US" i="1" dirty="0"/>
              <a:t>CALL-EJ</a:t>
            </a:r>
            <a:r>
              <a:rPr lang="en-US" dirty="0"/>
              <a:t>, </a:t>
            </a:r>
            <a:r>
              <a:rPr lang="en-US" i="1" dirty="0"/>
              <a:t>22</a:t>
            </a:r>
            <a:r>
              <a:rPr lang="en-US" dirty="0"/>
              <a:t>(2), 40-55. YES. PDF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*Rajab, M. H., &amp; </a:t>
            </a:r>
            <a:r>
              <a:rPr lang="en-US" dirty="0" err="1"/>
              <a:t>Soheib</a:t>
            </a:r>
            <a:r>
              <a:rPr lang="en-US" dirty="0"/>
              <a:t>, M. (2021). Privacy concerns over the use of webcams in online medical education during the COVID-19 pandemic. </a:t>
            </a:r>
            <a:r>
              <a:rPr lang="en-US" i="1" dirty="0" err="1"/>
              <a:t>Cureus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(2). MAYBE.</a:t>
            </a:r>
          </a:p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/>
              <a:t>*Sun, Y., </a:t>
            </a:r>
            <a:r>
              <a:rPr lang="en-US" dirty="0" err="1"/>
              <a:t>Beriswill</a:t>
            </a:r>
            <a:r>
              <a:rPr lang="en-US" dirty="0"/>
              <a:t>, J., &amp; Allen, M. E. (2022). Adopting Web Conferencing in Online Teaching: A Perspective From Logistic Regression. </a:t>
            </a:r>
            <a:r>
              <a:rPr lang="en-US" i="1" dirty="0"/>
              <a:t>International Journal of Distance Education Technologies (IJDET)</a:t>
            </a:r>
            <a:r>
              <a:rPr lang="en-US" dirty="0"/>
              <a:t>, </a:t>
            </a:r>
            <a:r>
              <a:rPr lang="en-US" i="1" dirty="0"/>
              <a:t>20</a:t>
            </a:r>
            <a:r>
              <a:rPr lang="en-US" dirty="0"/>
              <a:t>(1), 1-18.  YES. PDF.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9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History of online live, synchronous instruction at SDCCE</a:t>
            </a:r>
          </a:p>
        </p:txBody>
      </p:sp>
      <p:sp>
        <p:nvSpPr>
          <p:cNvPr id="15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6" name="Picture 15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7" name="Rectangle 16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9" name="Picture 18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093" y="1481202"/>
            <a:ext cx="11299169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/>
              <a:t>Industry: 2011-2015</a:t>
            </a:r>
          </a:p>
          <a:p>
            <a:pPr marL="1188720" lvl="1" indent="-457200">
              <a:buFont typeface="Arial" panose="020B0604020202020204" pitchFamily="34" charset="0"/>
              <a:buChar char="•"/>
            </a:pPr>
            <a:r>
              <a:rPr lang="en-US" sz="4000" dirty="0"/>
              <a:t>Hospitality and restaurants</a:t>
            </a:r>
          </a:p>
          <a:p>
            <a:pPr marL="1188720" lvl="1" indent="-457200">
              <a:buFont typeface="Arial" panose="020B0604020202020204" pitchFamily="34" charset="0"/>
              <a:buChar char="•"/>
            </a:pPr>
            <a:r>
              <a:rPr lang="en-US" sz="4400" b="1" dirty="0"/>
              <a:t>Live, Synchronous, </a:t>
            </a:r>
            <a:r>
              <a:rPr lang="en-US" sz="4400" b="1" i="1" dirty="0"/>
              <a:t>Audio</a:t>
            </a:r>
            <a:r>
              <a:rPr lang="en-US" sz="4000" dirty="0"/>
              <a:t> web conference with slides: </a:t>
            </a:r>
            <a:r>
              <a:rPr lang="en-US" sz="4000" b="1" dirty="0" err="1"/>
              <a:t>Webex</a:t>
            </a:r>
            <a:endParaRPr lang="en-US" sz="4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Promising Practices </a:t>
            </a:r>
            <a:endParaRPr lang="en-US" sz="4000" b="1" dirty="0"/>
          </a:p>
          <a:p>
            <a:pPr marL="1188720" lvl="1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ESL </a:t>
            </a:r>
            <a:r>
              <a:rPr lang="en-US" sz="4000" dirty="0"/>
              <a:t>Pilot 2016 – </a:t>
            </a:r>
            <a:r>
              <a:rPr lang="en-US" sz="4000" dirty="0" smtClean="0"/>
              <a:t>2017: Fully Online</a:t>
            </a:r>
            <a:endParaRPr lang="en-US" sz="4000" dirty="0"/>
          </a:p>
          <a:p>
            <a:pPr marL="1188720" lvl="1" indent="-457200">
              <a:buFont typeface="Arial" panose="020B0604020202020204" pitchFamily="34" charset="0"/>
              <a:buChar char="•"/>
            </a:pPr>
            <a:r>
              <a:rPr lang="en-US" sz="4400" b="1" dirty="0"/>
              <a:t>Live, Synchronous, </a:t>
            </a:r>
            <a:r>
              <a:rPr lang="en-US" sz="4400" b="1" i="1" dirty="0"/>
              <a:t>Audio and Video</a:t>
            </a:r>
            <a:r>
              <a:rPr lang="en-US" sz="4000" i="1" dirty="0"/>
              <a:t> </a:t>
            </a:r>
            <a:r>
              <a:rPr lang="en-US" sz="4000" dirty="0"/>
              <a:t>web conference with shared screen: </a:t>
            </a:r>
          </a:p>
          <a:p>
            <a:pPr marL="1188720" lvl="1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Zoom</a:t>
            </a:r>
          </a:p>
          <a:p>
            <a:pPr marL="1188720" lvl="1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Canvas</a:t>
            </a:r>
            <a:endParaRPr lang="en-US" sz="4000" b="1" dirty="0"/>
          </a:p>
          <a:p>
            <a:endParaRPr lang="en-US" dirty="0"/>
          </a:p>
        </p:txBody>
      </p:sp>
      <p:pic>
        <p:nvPicPr>
          <p:cNvPr id="1026" name="Picture 2" descr="Four students" title="San Diego College of Continuing Education Studen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5896" y="1376452"/>
            <a:ext cx="571500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title="QRCode Digital Handout for Online Liv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896" y="6161030"/>
            <a:ext cx="2103495" cy="21034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58241" y="7212777"/>
            <a:ext cx="30683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QR Code digital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-10417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Online live synchronous </a:t>
            </a:r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 at SDCCE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6" name="Picture 15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7" name="Rectangle 16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9" name="Picture 18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7744" y="1061382"/>
            <a:ext cx="174284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SDCCE Distance Education Student Enrollments </a:t>
            </a:r>
            <a:r>
              <a:rPr lang="en-US" sz="4400" dirty="0"/>
              <a:t>as of </a:t>
            </a:r>
            <a:r>
              <a:rPr lang="en-US" sz="4400" dirty="0" smtClean="0"/>
              <a:t>June 28, 2022.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3600" b="1" dirty="0"/>
              <a:t>Active enrollment definition:</a:t>
            </a:r>
            <a:endParaRPr lang="en-US" sz="3600" dirty="0"/>
          </a:p>
          <a:p>
            <a:r>
              <a:rPr lang="en-US" sz="3600" dirty="0"/>
              <a:t>The number of students with a current enrollment status of enrolled.</a:t>
            </a:r>
          </a:p>
          <a:p>
            <a:r>
              <a:rPr lang="en-US" sz="3600" dirty="0"/>
              <a:t>Drops and never-attends are excluded.</a:t>
            </a:r>
          </a:p>
          <a:p>
            <a:r>
              <a:rPr lang="en-US" sz="3600" b="1" dirty="0"/>
              <a:t>Source</a:t>
            </a:r>
            <a:r>
              <a:rPr lang="en-US" sz="3600" dirty="0"/>
              <a:t>: SDCCE Tableau </a:t>
            </a:r>
            <a:r>
              <a:rPr lang="en-US" sz="3600" u="sng" dirty="0">
                <a:hlinkClick r:id="rId5"/>
              </a:rPr>
              <a:t>Enrollment Management Dashboard</a:t>
            </a:r>
            <a:endParaRPr lang="en-US" sz="3600" dirty="0"/>
          </a:p>
        </p:txBody>
      </p:sp>
      <p:graphicFrame>
        <p:nvGraphicFramePr>
          <p:cNvPr id="3" name="Table 2" descr="Table of student enrollments Fall 2020 - Spring 2022" title="San Diego College of Continuing Education Student Enrollm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960417"/>
              </p:ext>
            </p:extLst>
          </p:nvPr>
        </p:nvGraphicFramePr>
        <p:xfrm>
          <a:off x="621792" y="4211951"/>
          <a:ext cx="16642080" cy="4107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680">
                  <a:extLst>
                    <a:ext uri="{9D8B030D-6E8A-4147-A177-3AD203B41FA5}">
                      <a16:colId xmlns:a16="http://schemas.microsoft.com/office/drawing/2014/main" val="2399907589"/>
                    </a:ext>
                  </a:extLst>
                </a:gridCol>
                <a:gridCol w="2773680">
                  <a:extLst>
                    <a:ext uri="{9D8B030D-6E8A-4147-A177-3AD203B41FA5}">
                      <a16:colId xmlns:a16="http://schemas.microsoft.com/office/drawing/2014/main" val="3692574078"/>
                    </a:ext>
                  </a:extLst>
                </a:gridCol>
                <a:gridCol w="2773680">
                  <a:extLst>
                    <a:ext uri="{9D8B030D-6E8A-4147-A177-3AD203B41FA5}">
                      <a16:colId xmlns:a16="http://schemas.microsoft.com/office/drawing/2014/main" val="554522295"/>
                    </a:ext>
                  </a:extLst>
                </a:gridCol>
                <a:gridCol w="2773680">
                  <a:extLst>
                    <a:ext uri="{9D8B030D-6E8A-4147-A177-3AD203B41FA5}">
                      <a16:colId xmlns:a16="http://schemas.microsoft.com/office/drawing/2014/main" val="1359401047"/>
                    </a:ext>
                  </a:extLst>
                </a:gridCol>
                <a:gridCol w="2773680">
                  <a:extLst>
                    <a:ext uri="{9D8B030D-6E8A-4147-A177-3AD203B41FA5}">
                      <a16:colId xmlns:a16="http://schemas.microsoft.com/office/drawing/2014/main" val="2483019690"/>
                    </a:ext>
                  </a:extLst>
                </a:gridCol>
                <a:gridCol w="2773680">
                  <a:extLst>
                    <a:ext uri="{9D8B030D-6E8A-4147-A177-3AD203B41FA5}">
                      <a16:colId xmlns:a16="http://schemas.microsoft.com/office/drawing/2014/main" val="29264889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Asynchronous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Synchronous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Hybrid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HyFlex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84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2020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4,366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16,547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20,913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13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2021 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4,901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17,082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21,983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3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2021 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3,053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5,867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8,920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0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2021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18,347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700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2022 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3,407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11,665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18,487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442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8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Online live synchronous instruction: Definition</a:t>
            </a:r>
          </a:p>
        </p:txBody>
      </p:sp>
      <p:sp>
        <p:nvSpPr>
          <p:cNvPr id="15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6" name="Picture 15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7" name="Rectangle 16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9" name="Picture 18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0567" y="1275171"/>
            <a:ext cx="11736971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/>
              <a:t>Instruction occurring in real time, whether in a physical or virtual place  </a:t>
            </a:r>
            <a:r>
              <a:rPr lang="en-US" sz="4400" dirty="0"/>
              <a:t>(Means et al., 2013, p. 8)</a:t>
            </a:r>
          </a:p>
          <a:p>
            <a:endParaRPr lang="en-US" sz="4400" dirty="0" smtClean="0"/>
          </a:p>
          <a:p>
            <a:r>
              <a:rPr lang="en-US" sz="4400" i="1" dirty="0" smtClean="0"/>
              <a:t>When </a:t>
            </a:r>
            <a:r>
              <a:rPr lang="en-US" sz="4400" i="1" dirty="0"/>
              <a:t>the instructor and learners are interacting at the same time, either in person or online </a:t>
            </a:r>
            <a:r>
              <a:rPr lang="en-US" sz="4400" dirty="0" smtClean="0"/>
              <a:t>(Greenberg, 2020, p</a:t>
            </a:r>
            <a:r>
              <a:rPr lang="en-US" sz="4400" dirty="0"/>
              <a:t>.  </a:t>
            </a:r>
            <a:r>
              <a:rPr lang="en-US" sz="4400" dirty="0" smtClean="0"/>
              <a:t>14)</a:t>
            </a:r>
          </a:p>
          <a:p>
            <a:endParaRPr lang="en-US" sz="4400" dirty="0"/>
          </a:p>
          <a:p>
            <a:r>
              <a:rPr lang="en-US" sz="4400" i="1" dirty="0"/>
              <a:t>All classwork is conducted online with a requirement for real-time/live meetings</a:t>
            </a:r>
            <a:r>
              <a:rPr lang="en-US" sz="4400" i="1" dirty="0" smtClean="0"/>
              <a:t>. </a:t>
            </a:r>
            <a:r>
              <a:rPr lang="en-US" sz="4400" dirty="0" smtClean="0"/>
              <a:t>(SDCCD DE Terms Crosswalk, Spring 2022)</a:t>
            </a:r>
            <a:endParaRPr lang="en-US" sz="4400" dirty="0"/>
          </a:p>
          <a:p>
            <a:endParaRPr lang="en-US" sz="4400" dirty="0"/>
          </a:p>
          <a:p>
            <a:endParaRPr lang="en-US" dirty="0"/>
          </a:p>
        </p:txBody>
      </p:sp>
      <p:pic>
        <p:nvPicPr>
          <p:cNvPr id="2050" name="Picture 2" descr="A student is sitting at her desk during a Zoom web conference meeting with instructor." title="An online student during live, synchronous cla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8025" y="2621940"/>
            <a:ext cx="5743575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8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en-US" sz="5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Online </a:t>
            </a:r>
            <a:r>
              <a:rPr lang="en-US" sz="54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live synchronous instruction: Goals</a:t>
            </a:r>
            <a:endParaRPr lang="en-US" sz="3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6" name="Picture 15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7" name="Rectangle 16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9" name="Picture 18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4945" y="2011680"/>
            <a:ext cx="16952975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To help narrow the gap between online and face-to-face teaching </a:t>
            </a:r>
            <a:r>
              <a:rPr lang="en-US" sz="4400" dirty="0"/>
              <a:t>by promoting [online] synchronous collaboration and interaction that are normally only possible in traditional classrooms. </a:t>
            </a:r>
            <a:r>
              <a:rPr lang="en-US" sz="3200" dirty="0">
                <a:solidFill>
                  <a:prstClr val="black"/>
                </a:solidFill>
              </a:rPr>
              <a:t>(Allen, 2020, p. 3)</a:t>
            </a: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400" b="1" dirty="0"/>
              <a:t>To exchange knowledge and ideas in real-time</a:t>
            </a:r>
            <a:r>
              <a:rPr lang="en-US" sz="4400" dirty="0"/>
              <a:t>, getting questions answered immediately, and getting feedback promptly. </a:t>
            </a:r>
            <a:r>
              <a:rPr lang="en-US" sz="3200" dirty="0">
                <a:solidFill>
                  <a:prstClr val="black"/>
                </a:solidFill>
              </a:rPr>
              <a:t>(Allen, 2020, p. 3)</a:t>
            </a:r>
            <a:r>
              <a:rPr lang="en-US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/>
              <a:t>Recordings</a:t>
            </a:r>
            <a:r>
              <a:rPr lang="en-US" sz="4400" dirty="0"/>
              <a:t> of synchronous web-conferencing sessions can be posted for </a:t>
            </a:r>
            <a:r>
              <a:rPr lang="en-US" sz="4400" b="1" dirty="0"/>
              <a:t>asynchronous viewing by students </a:t>
            </a:r>
            <a:r>
              <a:rPr lang="en-US" sz="4400" dirty="0"/>
              <a:t>at any time for a variety of activities: lecture, quizzes, discussions, and assignments. </a:t>
            </a:r>
            <a:r>
              <a:rPr lang="en-US" sz="3200" dirty="0"/>
              <a:t>(Greenberg, </a:t>
            </a:r>
            <a:r>
              <a:rPr lang="en-US" sz="3200" dirty="0" smtClean="0"/>
              <a:t>2019)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 of the literature</a:t>
            </a:r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Inspiration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2735" y="1261809"/>
            <a:ext cx="1698955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/>
              <a:t>Greenberg, I. (2020). </a:t>
            </a:r>
            <a:r>
              <a:rPr lang="en-US" sz="3600" b="1" i="1" dirty="0"/>
              <a:t>Effective Instructional Design Practices for Online Language Learning: Emerging Trends and Implications</a:t>
            </a:r>
            <a:r>
              <a:rPr lang="en-US" sz="3600" b="1" dirty="0"/>
              <a:t> </a:t>
            </a:r>
            <a:r>
              <a:rPr lang="en-US" sz="3600" dirty="0"/>
              <a:t>(Doctoral dissertation, Fielding Graduate University).</a:t>
            </a:r>
          </a:p>
          <a:p>
            <a:pPr marL="1245870" lvl="1" indent="-514350">
              <a:buFont typeface="Arial" panose="020B0604020202020204" pitchFamily="34" charset="0"/>
              <a:buChar char="•"/>
            </a:pPr>
            <a:r>
              <a:rPr lang="en-US" sz="3600" dirty="0"/>
              <a:t>Systematic Review 2013-2018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 err="1"/>
              <a:t>Kozar</a:t>
            </a:r>
            <a:r>
              <a:rPr lang="en-US" sz="3600" dirty="0"/>
              <a:t>, O. (2016). </a:t>
            </a:r>
            <a:r>
              <a:rPr lang="en-US" sz="3600" b="1" dirty="0"/>
              <a:t>Perceptions of webcam use by experienced online teachers and learners: A seeming disconnect between research and practice</a:t>
            </a:r>
            <a:r>
              <a:rPr lang="en-US" sz="3600" dirty="0"/>
              <a:t>. </a:t>
            </a:r>
            <a:r>
              <a:rPr lang="en-US" sz="3600" i="1" dirty="0"/>
              <a:t>Computer Assisted Language Learning</a:t>
            </a:r>
            <a:r>
              <a:rPr lang="en-US" sz="3600" dirty="0"/>
              <a:t>, </a:t>
            </a:r>
            <a:r>
              <a:rPr lang="en-US" sz="3600" i="1" dirty="0"/>
              <a:t>29</a:t>
            </a:r>
            <a:r>
              <a:rPr lang="en-US" sz="3600" dirty="0"/>
              <a:t>(4), 779-789.</a:t>
            </a:r>
          </a:p>
          <a:p>
            <a:pPr marL="1245870" lvl="1" indent="-514350">
              <a:buFont typeface="Arial" panose="020B0604020202020204" pitchFamily="34" charset="0"/>
              <a:buChar char="•"/>
            </a:pPr>
            <a:r>
              <a:rPr lang="en-US" sz="3600" b="1" dirty="0"/>
              <a:t>P</a:t>
            </a:r>
            <a:r>
              <a:rPr lang="en-US" sz="3600" b="1" dirty="0" smtClean="0"/>
              <a:t>edagogical </a:t>
            </a:r>
            <a:r>
              <a:rPr lang="en-US" sz="3600" b="1" dirty="0"/>
              <a:t>benefits </a:t>
            </a:r>
            <a:r>
              <a:rPr lang="en-US" sz="3600" dirty="0"/>
              <a:t>of using webcams during synchronous mentoring web conference sessions</a:t>
            </a:r>
          </a:p>
          <a:p>
            <a:pPr marL="1245870" lvl="1" indent="-514350">
              <a:buFont typeface="Arial" panose="020B0604020202020204" pitchFamily="34" charset="0"/>
              <a:buChar char="•"/>
            </a:pPr>
            <a:r>
              <a:rPr lang="en-US" sz="3600" dirty="0"/>
              <a:t>Learners and instructors </a:t>
            </a:r>
            <a:r>
              <a:rPr lang="en-US" sz="3600" b="1" dirty="0"/>
              <a:t>often chose to turn off their webcams</a:t>
            </a:r>
            <a:r>
              <a:rPr lang="en-US" sz="3600" dirty="0"/>
              <a:t>:  </a:t>
            </a:r>
          </a:p>
          <a:p>
            <a:pPr marL="1977390" lvl="2" indent="-514350">
              <a:buFont typeface="Arial" panose="020B0604020202020204" pitchFamily="34" charset="0"/>
              <a:buChar char="•"/>
            </a:pPr>
            <a:r>
              <a:rPr lang="en-US" sz="3600" dirty="0"/>
              <a:t>a more tiring mode </a:t>
            </a:r>
          </a:p>
          <a:p>
            <a:pPr marL="1977390" lvl="2" indent="-514350">
              <a:buFont typeface="Arial" panose="020B0604020202020204" pitchFamily="34" charset="0"/>
              <a:buChar char="•"/>
            </a:pPr>
            <a:r>
              <a:rPr lang="en-US" sz="3600" dirty="0"/>
              <a:t>the feeling of self-consciousness </a:t>
            </a:r>
          </a:p>
          <a:p>
            <a:pPr marL="1977390" lvl="2" indent="-514350">
              <a:buFont typeface="Arial" panose="020B0604020202020204" pitchFamily="34" charset="0"/>
              <a:buChar char="•"/>
            </a:pPr>
            <a:r>
              <a:rPr lang="en-US" sz="3600" dirty="0"/>
              <a:t>privacy </a:t>
            </a:r>
            <a:r>
              <a:rPr lang="en-US" sz="3600" dirty="0" smtClean="0"/>
              <a:t>concerns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2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Business Software vs. Educational Software</a:t>
            </a:r>
            <a:endParaRPr lang="en-US" sz="460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1520" y="1865376"/>
            <a:ext cx="16770096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i="1" dirty="0" err="1" smtClean="0"/>
              <a:t>Noneducational</a:t>
            </a:r>
            <a:r>
              <a:rPr lang="en-US" sz="4400" i="1" dirty="0" smtClean="0"/>
              <a:t> </a:t>
            </a:r>
            <a:r>
              <a:rPr lang="en-US" sz="4400" i="1" dirty="0"/>
              <a:t>software programs </a:t>
            </a:r>
            <a:r>
              <a:rPr lang="en-US" sz="4400" i="1" dirty="0" smtClean="0"/>
              <a:t>…. </a:t>
            </a:r>
            <a:r>
              <a:rPr lang="en-US" sz="4400" i="1" dirty="0"/>
              <a:t>frequently used in </a:t>
            </a:r>
            <a:r>
              <a:rPr lang="en-US" sz="4400" i="1" dirty="0" smtClean="0"/>
              <a:t>online </a:t>
            </a:r>
            <a:r>
              <a:rPr lang="en-US" sz="4400" i="1" dirty="0"/>
              <a:t>language </a:t>
            </a:r>
            <a:r>
              <a:rPr lang="en-US" sz="4400" i="1" dirty="0" smtClean="0"/>
              <a:t>instruction.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i="1" dirty="0" smtClean="0"/>
              <a:t>Online </a:t>
            </a:r>
            <a:r>
              <a:rPr lang="en-US" sz="4400" i="1" dirty="0"/>
              <a:t>language </a:t>
            </a:r>
            <a:r>
              <a:rPr lang="en-US" sz="4400" b="1" i="1" dirty="0"/>
              <a:t>practitioners </a:t>
            </a:r>
            <a:r>
              <a:rPr lang="en-US" sz="4400" b="1" i="1" dirty="0" smtClean="0"/>
              <a:t>are </a:t>
            </a:r>
            <a:r>
              <a:rPr lang="en-US" sz="4400" b="1" i="1" dirty="0"/>
              <a:t>quick to adopt social media and emerging Web 2.0 </a:t>
            </a:r>
            <a:r>
              <a:rPr lang="en-US" sz="4400" b="1" i="1" dirty="0" smtClean="0"/>
              <a:t>instructional </a:t>
            </a:r>
            <a:r>
              <a:rPr lang="en-US" sz="4400" b="1" i="1" dirty="0"/>
              <a:t>software for oral/aural practice, to build social interaction, and to build a learning community</a:t>
            </a:r>
            <a:r>
              <a:rPr lang="en-US" sz="4400" i="1" dirty="0" smtClean="0"/>
              <a:t>. </a:t>
            </a:r>
          </a:p>
          <a:p>
            <a:endParaRPr lang="en-US" sz="4400" dirty="0" smtClean="0"/>
          </a:p>
          <a:p>
            <a:r>
              <a:rPr lang="en-US" sz="4400" dirty="0"/>
              <a:t>(</a:t>
            </a:r>
            <a:r>
              <a:rPr lang="en-US" sz="4400" dirty="0" smtClean="0"/>
              <a:t>Greenberg</a:t>
            </a:r>
            <a:r>
              <a:rPr lang="en-US" sz="4400" dirty="0"/>
              <a:t>, 2020, p. </a:t>
            </a:r>
            <a:r>
              <a:rPr lang="en-US" sz="4400" dirty="0" smtClean="0"/>
              <a:t>129)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Blue Background" title="Blue Background"/>
          <p:cNvSpPr/>
          <p:nvPr/>
        </p:nvSpPr>
        <p:spPr>
          <a:xfrm>
            <a:off x="0" y="-756023"/>
            <a:ext cx="17881600" cy="1852696"/>
          </a:xfrm>
          <a:prstGeom prst="rect">
            <a:avLst/>
          </a:prstGeom>
          <a:solidFill>
            <a:srgbClr val="1F497D"/>
          </a:solidFill>
          <a:effectLst>
            <a:outerShdw blurRad="330200" dist="50800" dir="5400000" sx="102000" sy="102000" algn="t" rotWithShape="0">
              <a:prstClr val="black">
                <a:alpha val="28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68297" tIns="84150" rIns="168297" bIns="84150" rtlCol="0" anchor="ctr"/>
          <a:lstStyle/>
          <a:p>
            <a:pPr algn="ctr"/>
            <a:endParaRPr lang="en-US" sz="3336" dirty="0">
              <a:solidFill>
                <a:prstClr val="white"/>
              </a:solidFill>
            </a:endParaRP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894081" y="-310194"/>
            <a:ext cx="15734241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 of the literature: Methodology</a:t>
            </a:r>
          </a:p>
        </p:txBody>
      </p:sp>
      <p:sp>
        <p:nvSpPr>
          <p:cNvPr id="13" name="Title 2" descr="June 29 - July 1, 2022&#10;" title="June 29 - July 1, 2022">
            <a:extLst>
              <a:ext uri="{FF2B5EF4-FFF2-40B4-BE49-F238E27FC236}">
                <a16:creationId xmlns:a16="http://schemas.microsoft.com/office/drawing/2014/main" id="{404CEE34-3D1F-4036-9ECD-ECF92101EDD9}"/>
              </a:ext>
            </a:extLst>
          </p:cNvPr>
          <p:cNvSpPr txBox="1">
            <a:spLocks/>
          </p:cNvSpPr>
          <p:nvPr/>
        </p:nvSpPr>
        <p:spPr>
          <a:xfrm>
            <a:off x="5805982" y="8621339"/>
            <a:ext cx="5910444" cy="1389343"/>
          </a:xfrm>
          <a:prstGeom prst="rect">
            <a:avLst/>
          </a:prstGeom>
        </p:spPr>
        <p:txBody>
          <a:bodyPr vert="horz" lIns="168297" tIns="84150" rIns="168297" bIns="84150" rtlCol="0" anchor="ctr">
            <a:normAutofit/>
          </a:bodyPr>
          <a:lstStyle>
            <a:lvl1pPr algn="l" defTabSz="73152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9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29 - July 1, 2022</a:t>
            </a:r>
          </a:p>
        </p:txBody>
      </p:sp>
      <p:pic>
        <p:nvPicPr>
          <p:cNvPr id="14" name="Picture 13" descr="CCC TechConnect Logo" title="CCC TechConnect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172" y="8903792"/>
            <a:ext cx="4841516" cy="945871"/>
          </a:xfrm>
          <a:prstGeom prst="rect">
            <a:avLst/>
          </a:prstGeom>
        </p:spPr>
      </p:pic>
      <p:sp>
        <p:nvSpPr>
          <p:cNvPr id="15" name="Rectangle 14" descr="Orange Stripe" title="Orange Stripe">
            <a:extLst>
              <a:ext uri="{FF2B5EF4-FFF2-40B4-BE49-F238E27FC236}">
                <a16:creationId xmlns:a16="http://schemas.microsoft.com/office/drawing/2014/main" id="{66726AB0-F48B-4DF5-9908-0A1B71E4A8EF}"/>
              </a:ext>
            </a:extLst>
          </p:cNvPr>
          <p:cNvSpPr/>
          <p:nvPr/>
        </p:nvSpPr>
        <p:spPr>
          <a:xfrm>
            <a:off x="-10417" y="8456203"/>
            <a:ext cx="17892017" cy="330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36" dirty="0"/>
          </a:p>
        </p:txBody>
      </p:sp>
      <p:pic>
        <p:nvPicPr>
          <p:cNvPr id="16" name="Picture 15" descr="Online Teaching Conference Logo" title="Online Teaching Conference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77" y="8758213"/>
            <a:ext cx="2592364" cy="120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2789" y="1079149"/>
            <a:ext cx="14283141" cy="7925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June 2022 Database Search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dirty="0"/>
              <a:t>Forward search based on </a:t>
            </a:r>
            <a:r>
              <a:rPr lang="en-US" sz="3200" dirty="0" err="1"/>
              <a:t>Kozar</a:t>
            </a:r>
            <a:r>
              <a:rPr lang="en-US" sz="3200" dirty="0"/>
              <a:t> (2016)</a:t>
            </a:r>
          </a:p>
          <a:p>
            <a:pPr marL="1977390" lvl="2" indent="-514350">
              <a:buFont typeface="+mj-lt"/>
              <a:buAutoNum type="arabicPeriod"/>
            </a:pPr>
            <a:r>
              <a:rPr lang="en-US" sz="3200" dirty="0"/>
              <a:t>Google Scholar</a:t>
            </a:r>
          </a:p>
          <a:p>
            <a:pPr marL="1977390" lvl="2" indent="-514350">
              <a:buFont typeface="+mj-lt"/>
              <a:buAutoNum type="arabicPeriod"/>
            </a:pPr>
            <a:r>
              <a:rPr lang="en-US" sz="3200" dirty="0"/>
              <a:t>Fielding Graduate University electronic Library Search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dirty="0"/>
              <a:t>Screening tool for publication title and date 2019 - present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b="1" dirty="0"/>
              <a:t>27 articles </a:t>
            </a:r>
            <a:r>
              <a:rPr lang="en-US" sz="3200" dirty="0"/>
              <a:t>screened for title and date on June 6, 2022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17 out of 27 articles were retrieved based on two criteria on June 6, 2022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dirty="0">
                <a:hlinkClick r:id="rId5"/>
              </a:rPr>
              <a:t>Screening tool</a:t>
            </a:r>
            <a:r>
              <a:rPr lang="en-US" sz="3200" dirty="0"/>
              <a:t>: title,  date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b="1" dirty="0"/>
              <a:t>Access: Some publishers were not available in alumni databases.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Only 4 out of 17 articles passed screening tool for entire article on June 13, 2022. 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dirty="0"/>
              <a:t>Sample size was too small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dirty="0"/>
              <a:t>Revised and </a:t>
            </a:r>
            <a:r>
              <a:rPr lang="en-US" sz="3200" dirty="0">
                <a:hlinkClick r:id="rId6"/>
              </a:rPr>
              <a:t>updated screening tool</a:t>
            </a:r>
            <a:r>
              <a:rPr lang="en-US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7 out of 17 articles passed revised screening tool</a:t>
            </a:r>
          </a:p>
          <a:p>
            <a:pPr marL="1245870" lvl="1" indent="-514350">
              <a:buFont typeface="+mj-lt"/>
              <a:buAutoNum type="arabicPeriod"/>
            </a:pPr>
            <a:r>
              <a:rPr lang="en-US" sz="3200" dirty="0"/>
              <a:t>Analysis of findings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7 + 1 = </a:t>
            </a:r>
            <a:r>
              <a:rPr lang="en-US" sz="3200" b="1" dirty="0"/>
              <a:t>8 articles</a:t>
            </a:r>
            <a:r>
              <a:rPr lang="en-US" sz="3200" dirty="0"/>
              <a:t>: One dissertation added after manually reading each publication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Microsoft Office PowerPoint</Application>
  <PresentationFormat>Custom</PresentationFormat>
  <Paragraphs>204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Aharoni</vt:lpstr>
      <vt:lpstr>Arial</vt:lpstr>
      <vt:lpstr>Arial Unicode MS</vt:lpstr>
      <vt:lpstr>Avenir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2022-04-20T01:06:58Z</dcterms:created>
  <dcterms:modified xsi:type="dcterms:W3CDTF">2022-06-29T16:59:37Z</dcterms:modified>
</cp:coreProperties>
</file>