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80" r:id="rId2"/>
    <p:sldId id="713" r:id="rId3"/>
    <p:sldId id="707" r:id="rId4"/>
    <p:sldId id="687" r:id="rId5"/>
    <p:sldId id="708" r:id="rId6"/>
    <p:sldId id="717" r:id="rId7"/>
    <p:sldId id="711" r:id="rId8"/>
    <p:sldId id="709" r:id="rId9"/>
    <p:sldId id="710" r:id="rId10"/>
    <p:sldId id="688" r:id="rId11"/>
    <p:sldId id="696" r:id="rId12"/>
    <p:sldId id="700" r:id="rId13"/>
    <p:sldId id="716" r:id="rId14"/>
    <p:sldId id="712" r:id="rId15"/>
    <p:sldId id="702" r:id="rId16"/>
    <p:sldId id="704" r:id="rId17"/>
    <p:sldId id="698" r:id="rId18"/>
    <p:sldId id="692" r:id="rId19"/>
    <p:sldId id="690" r:id="rId20"/>
    <p:sldId id="705" r:id="rId21"/>
    <p:sldId id="706" r:id="rId22"/>
    <p:sldId id="714" r:id="rId23"/>
    <p:sldId id="715" r:id="rId24"/>
    <p:sldId id="694" r:id="rId25"/>
  </p:sldIdLst>
  <p:sldSz cx="17881600" cy="10058400"/>
  <p:notesSz cx="7010400" cy="92964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2" userDrawn="1">
          <p15:clr>
            <a:srgbClr val="A4A3A4"/>
          </p15:clr>
        </p15:guide>
        <p15:guide id="2" pos="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3C937"/>
    <a:srgbClr val="008000"/>
    <a:srgbClr val="008080"/>
    <a:srgbClr val="FFFF99"/>
    <a:srgbClr val="00CC99"/>
    <a:srgbClr val="339933"/>
    <a:srgbClr val="339966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9126" autoAdjust="0"/>
  </p:normalViewPr>
  <p:slideViewPr>
    <p:cSldViewPr snapToGrid="0" snapToObjects="1">
      <p:cViewPr varScale="1">
        <p:scale>
          <a:sx n="109" d="100"/>
          <a:sy n="109" d="100"/>
        </p:scale>
        <p:origin x="283" y="77"/>
      </p:cViewPr>
      <p:guideLst>
        <p:guide orient="horz" pos="1012"/>
        <p:guide pos="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47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3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ourses\GEOG%2001W\Proficency%20grading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les\Courses\GEOG%2001W\Proficency%20grading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First Release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'Year summary'!$J$2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'Year summary'!$K$1:$O$1</c:f>
              <c:strCache>
                <c:ptCount val="5"/>
                <c:pt idx="0">
                  <c:v>Lab 1</c:v>
                </c:pt>
                <c:pt idx="1">
                  <c:v>Lab 2</c:v>
                </c:pt>
                <c:pt idx="2">
                  <c:v>Lab 3</c:v>
                </c:pt>
                <c:pt idx="3">
                  <c:v>Lab 4</c:v>
                </c:pt>
                <c:pt idx="4">
                  <c:v>Lab 5</c:v>
                </c:pt>
              </c:strCache>
            </c:strRef>
          </c:cat>
          <c:val>
            <c:numRef>
              <c:f>'Year summary'!$K$2:$O$2</c:f>
              <c:numCache>
                <c:formatCode>General</c:formatCode>
                <c:ptCount val="5"/>
                <c:pt idx="0">
                  <c:v>62</c:v>
                </c:pt>
                <c:pt idx="1">
                  <c:v>61</c:v>
                </c:pt>
                <c:pt idx="2">
                  <c:v>79</c:v>
                </c:pt>
                <c:pt idx="3">
                  <c:v>94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6-46BA-98ED-C6DC9907AC00}"/>
            </c:ext>
          </c:extLst>
        </c:ser>
        <c:ser>
          <c:idx val="1"/>
          <c:order val="1"/>
          <c:tx>
            <c:strRef>
              <c:f>'Year summary'!$J$3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'Year summary'!$K$1:$O$1</c:f>
              <c:strCache>
                <c:ptCount val="5"/>
                <c:pt idx="0">
                  <c:v>Lab 1</c:v>
                </c:pt>
                <c:pt idx="1">
                  <c:v>Lab 2</c:v>
                </c:pt>
                <c:pt idx="2">
                  <c:v>Lab 3</c:v>
                </c:pt>
                <c:pt idx="3">
                  <c:v>Lab 4</c:v>
                </c:pt>
                <c:pt idx="4">
                  <c:v>Lab 5</c:v>
                </c:pt>
              </c:strCache>
            </c:strRef>
          </c:cat>
          <c:val>
            <c:numRef>
              <c:f>'Year summary'!$K$3:$O$3</c:f>
              <c:numCache>
                <c:formatCode>General</c:formatCode>
                <c:ptCount val="5"/>
                <c:pt idx="0">
                  <c:v>81</c:v>
                </c:pt>
                <c:pt idx="1">
                  <c:v>63</c:v>
                </c:pt>
                <c:pt idx="2">
                  <c:v>39</c:v>
                </c:pt>
                <c:pt idx="3">
                  <c:v>22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6-46BA-98ED-C6DC9907AC00}"/>
            </c:ext>
          </c:extLst>
        </c:ser>
        <c:ser>
          <c:idx val="2"/>
          <c:order val="2"/>
          <c:tx>
            <c:strRef>
              <c:f>'Year summary'!$J$4</c:f>
              <c:strCache>
                <c:ptCount val="1"/>
                <c:pt idx="0">
                  <c:v>No submission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'Year summary'!$K$1:$O$1</c:f>
              <c:strCache>
                <c:ptCount val="5"/>
                <c:pt idx="0">
                  <c:v>Lab 1</c:v>
                </c:pt>
                <c:pt idx="1">
                  <c:v>Lab 2</c:v>
                </c:pt>
                <c:pt idx="2">
                  <c:v>Lab 3</c:v>
                </c:pt>
                <c:pt idx="3">
                  <c:v>Lab 4</c:v>
                </c:pt>
                <c:pt idx="4">
                  <c:v>Lab 5</c:v>
                </c:pt>
              </c:strCache>
            </c:strRef>
          </c:cat>
          <c:val>
            <c:numRef>
              <c:f>'Year summary'!$K$4:$O$4</c:f>
              <c:numCache>
                <c:formatCode>General</c:formatCode>
                <c:ptCount val="5"/>
                <c:pt idx="0">
                  <c:v>41</c:v>
                </c:pt>
                <c:pt idx="1">
                  <c:v>56</c:v>
                </c:pt>
                <c:pt idx="2">
                  <c:v>54</c:v>
                </c:pt>
                <c:pt idx="3">
                  <c:v>40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6-46BA-98ED-C6DC9907A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2835311"/>
        <c:axId val="1862842383"/>
      </c:barChart>
      <c:catAx>
        <c:axId val="186283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842383"/>
        <c:crosses val="autoZero"/>
        <c:auto val="1"/>
        <c:lblAlgn val="ctr"/>
        <c:lblOffset val="100"/>
        <c:noMultiLvlLbl val="0"/>
      </c:catAx>
      <c:valAx>
        <c:axId val="186284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83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End of Term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'Year summary'!$J$7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'Year summary'!$K$6:$O$6</c:f>
              <c:strCache>
                <c:ptCount val="5"/>
                <c:pt idx="0">
                  <c:v>Lab 1</c:v>
                </c:pt>
                <c:pt idx="1">
                  <c:v>Lab 2</c:v>
                </c:pt>
                <c:pt idx="2">
                  <c:v>Lab 3</c:v>
                </c:pt>
                <c:pt idx="3">
                  <c:v>Lab 4</c:v>
                </c:pt>
                <c:pt idx="4">
                  <c:v>Lab 5</c:v>
                </c:pt>
              </c:strCache>
            </c:strRef>
          </c:cat>
          <c:val>
            <c:numRef>
              <c:f>'Year summary'!$K$7:$O$7</c:f>
              <c:numCache>
                <c:formatCode>General</c:formatCode>
                <c:ptCount val="5"/>
                <c:pt idx="0">
                  <c:v>137</c:v>
                </c:pt>
                <c:pt idx="1">
                  <c:v>132</c:v>
                </c:pt>
                <c:pt idx="2">
                  <c:v>133</c:v>
                </c:pt>
                <c:pt idx="3">
                  <c:v>116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4-4073-A144-ABC9AA65FF9C}"/>
            </c:ext>
          </c:extLst>
        </c:ser>
        <c:ser>
          <c:idx val="1"/>
          <c:order val="1"/>
          <c:tx>
            <c:strRef>
              <c:f>'Year summary'!$J$8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'Year summary'!$K$6:$O$6</c:f>
              <c:strCache>
                <c:ptCount val="5"/>
                <c:pt idx="0">
                  <c:v>Lab 1</c:v>
                </c:pt>
                <c:pt idx="1">
                  <c:v>Lab 2</c:v>
                </c:pt>
                <c:pt idx="2">
                  <c:v>Lab 3</c:v>
                </c:pt>
                <c:pt idx="3">
                  <c:v>Lab 4</c:v>
                </c:pt>
                <c:pt idx="4">
                  <c:v>Lab 5</c:v>
                </c:pt>
              </c:strCache>
            </c:strRef>
          </c:cat>
          <c:val>
            <c:numRef>
              <c:f>'Year summary'!$K$8:$O$8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7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4-4073-A144-ABC9AA65FF9C}"/>
            </c:ext>
          </c:extLst>
        </c:ser>
        <c:ser>
          <c:idx val="2"/>
          <c:order val="2"/>
          <c:tx>
            <c:strRef>
              <c:f>'Year summary'!$J$9</c:f>
              <c:strCache>
                <c:ptCount val="1"/>
                <c:pt idx="0">
                  <c:v>No submission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'Year summary'!$K$6:$O$6</c:f>
              <c:strCache>
                <c:ptCount val="5"/>
                <c:pt idx="0">
                  <c:v>Lab 1</c:v>
                </c:pt>
                <c:pt idx="1">
                  <c:v>Lab 2</c:v>
                </c:pt>
                <c:pt idx="2">
                  <c:v>Lab 3</c:v>
                </c:pt>
                <c:pt idx="3">
                  <c:v>Lab 4</c:v>
                </c:pt>
                <c:pt idx="4">
                  <c:v>Lab 5</c:v>
                </c:pt>
              </c:strCache>
            </c:strRef>
          </c:cat>
          <c:val>
            <c:numRef>
              <c:f>'Year summary'!$K$9:$O$9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15</c:v>
                </c:pt>
                <c:pt idx="3">
                  <c:v>25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74-4073-A144-ABC9AA65F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5942319"/>
        <c:axId val="1885954383"/>
      </c:barChart>
      <c:catAx>
        <c:axId val="188594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954383"/>
        <c:crosses val="autoZero"/>
        <c:auto val="1"/>
        <c:lblAlgn val="ctr"/>
        <c:lblOffset val="100"/>
        <c:noMultiLvlLbl val="0"/>
      </c:catAx>
      <c:valAx>
        <c:axId val="188595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94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C7EA-8843-4429-BBE9-F938EA41CD3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BBB6-0E38-42C9-B2C3-7B961C4198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37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200"/>
            </a:lvl1pPr>
          </a:lstStyle>
          <a:p>
            <a:fld id="{B7F5EC32-C930-4B49-8E10-CAA0C95BD214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200"/>
            </a:lvl1pPr>
          </a:lstStyle>
          <a:p>
            <a:fld id="{6BA05CCD-0533-4C0D-9125-86C6020FDC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8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16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9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60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7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2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5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53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4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92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76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34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6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3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9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1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5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850" y="3124635"/>
            <a:ext cx="13156630" cy="21560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4491" y="5699760"/>
            <a:ext cx="10834872" cy="25704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9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3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302067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338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038458" y="591397"/>
            <a:ext cx="6839090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1177" y="591397"/>
            <a:ext cx="20219248" cy="125869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317944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21"/>
            </a:lvl1pPr>
            <a:lvl2pPr>
              <a:defRPr sz="2760"/>
            </a:lvl2pPr>
            <a:lvl3pPr>
              <a:defRPr sz="2071"/>
            </a:lvl3pPr>
            <a:lvl4pPr>
              <a:defRPr sz="1610"/>
            </a:lvl4pPr>
            <a:lvl5pPr>
              <a:defRPr sz="16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216809"/>
            <a:ext cx="17881600" cy="1827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14714"/>
            <a:ext cx="17881600" cy="6180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398641" y="9538783"/>
            <a:ext cx="15588881" cy="535517"/>
          </a:xfrm>
          <a:prstGeom prst="rect">
            <a:avLst/>
          </a:prstGeom>
        </p:spPr>
        <p:txBody>
          <a:bodyPr vert="horz" lIns="168297" tIns="84150" rIns="168297" bIns="84150" rtlCol="0" anchor="ctr"/>
          <a:lstStyle>
            <a:defPPr>
              <a:defRPr lang="en-US"/>
            </a:defPPr>
            <a:lvl1pPr marL="0" algn="r" defTabSz="731520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73152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725" b="1" dirty="0">
                <a:latin typeface="Avenir Black"/>
              </a:rPr>
              <a:t>PROPRIETARY AND CONFIDENTIAL</a:t>
            </a:r>
            <a:r>
              <a:rPr lang="en-US" sz="1725" b="1" baseline="0" dirty="0">
                <a:latin typeface="Avenir Black"/>
              </a:rPr>
              <a:t>      </a:t>
            </a:r>
            <a:r>
              <a:rPr lang="en-US" sz="1725" b="1" dirty="0">
                <a:latin typeface="Avenir Black"/>
              </a:rPr>
              <a:t>PAGE </a:t>
            </a:r>
            <a:fld id="{6F60DCEC-62E1-4884-A07A-54E5D184A4A4}" type="slidenum">
              <a:rPr lang="en-US" sz="1725" b="1" smtClean="0">
                <a:latin typeface="Avenir Black"/>
              </a:rPr>
              <a:pPr algn="ctr">
                <a:defRPr/>
              </a:pPr>
              <a:t>‹#›</a:t>
            </a:fld>
            <a:endParaRPr lang="en-US" sz="1725" b="1" dirty="0">
              <a:latin typeface="Avenir Blac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279918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523" y="6463454"/>
            <a:ext cx="15199360" cy="1997710"/>
          </a:xfrm>
        </p:spPr>
        <p:txBody>
          <a:bodyPr anchor="t"/>
          <a:lstStyle>
            <a:lvl1pPr algn="l">
              <a:defRPr sz="73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523" y="4263180"/>
            <a:ext cx="15199360" cy="2200274"/>
          </a:xfrm>
        </p:spPr>
        <p:txBody>
          <a:bodyPr anchor="b"/>
          <a:lstStyle>
            <a:lvl1pPr marL="0" indent="0">
              <a:buNone/>
              <a:defRPr sz="3681">
                <a:solidFill>
                  <a:schemeClr val="tx1">
                    <a:tint val="75000"/>
                  </a:schemeClr>
                </a:solidFill>
              </a:defRPr>
            </a:lvl1pPr>
            <a:lvl2pPr marL="841392" indent="0">
              <a:buNone/>
              <a:defRPr sz="3336">
                <a:solidFill>
                  <a:schemeClr val="tx1">
                    <a:tint val="75000"/>
                  </a:schemeClr>
                </a:solidFill>
              </a:defRPr>
            </a:lvl2pPr>
            <a:lvl3pPr marL="1682785" indent="0">
              <a:buNone/>
              <a:defRPr sz="2991">
                <a:solidFill>
                  <a:schemeClr val="tx1">
                    <a:tint val="75000"/>
                  </a:schemeClr>
                </a:solidFill>
              </a:defRPr>
            </a:lvl3pPr>
            <a:lvl4pPr marL="2524179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4pPr>
            <a:lvl5pPr marL="3365571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5pPr>
            <a:lvl6pPr marL="4206965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6pPr>
            <a:lvl7pPr marL="5048357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7pPr>
            <a:lvl8pPr marL="588975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8pPr>
            <a:lvl9pPr marL="6731141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18338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1185" y="3441277"/>
            <a:ext cx="13529169" cy="9737090"/>
          </a:xfrm>
        </p:spPr>
        <p:txBody>
          <a:bodyPr/>
          <a:lstStyle>
            <a:lvl1pPr>
              <a:defRPr sz="5175"/>
            </a:lvl1pPr>
            <a:lvl2pPr>
              <a:defRPr sz="4371"/>
            </a:lvl2pPr>
            <a:lvl3pPr>
              <a:defRPr sz="3681"/>
            </a:lvl3pPr>
            <a:lvl4pPr>
              <a:defRPr sz="3336"/>
            </a:lvl4pPr>
            <a:lvl5pPr>
              <a:defRPr sz="3336"/>
            </a:lvl5pPr>
            <a:lvl6pPr>
              <a:defRPr sz="3336"/>
            </a:lvl6pPr>
            <a:lvl7pPr>
              <a:defRPr sz="3336"/>
            </a:lvl7pPr>
            <a:lvl8pPr>
              <a:defRPr sz="3336"/>
            </a:lvl8pPr>
            <a:lvl9pPr>
              <a:defRPr sz="3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8381" y="3460327"/>
            <a:ext cx="13529169" cy="9737090"/>
          </a:xfrm>
        </p:spPr>
        <p:txBody>
          <a:bodyPr/>
          <a:lstStyle>
            <a:lvl1pPr>
              <a:defRPr sz="5175"/>
            </a:lvl1pPr>
            <a:lvl2pPr>
              <a:defRPr sz="4371"/>
            </a:lvl2pPr>
            <a:lvl3pPr>
              <a:defRPr sz="3681"/>
            </a:lvl3pPr>
            <a:lvl4pPr>
              <a:defRPr sz="3336"/>
            </a:lvl4pPr>
            <a:lvl5pPr>
              <a:defRPr sz="3336"/>
            </a:lvl5pPr>
            <a:lvl6pPr>
              <a:defRPr sz="3336"/>
            </a:lvl6pPr>
            <a:lvl7pPr>
              <a:defRPr sz="3336"/>
            </a:lvl7pPr>
            <a:lvl8pPr>
              <a:defRPr sz="3336"/>
            </a:lvl8pPr>
            <a:lvl9pPr>
              <a:defRPr sz="3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16809"/>
            <a:ext cx="17881600" cy="1827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9858164"/>
            <a:ext cx="17881600" cy="2746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499579" y="9547420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148322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402802"/>
            <a:ext cx="1609344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2" y="2251499"/>
            <a:ext cx="7900813" cy="938318"/>
          </a:xfrm>
        </p:spPr>
        <p:txBody>
          <a:bodyPr anchor="b"/>
          <a:lstStyle>
            <a:lvl1pPr marL="0" indent="0">
              <a:buNone/>
              <a:defRPr sz="4371" b="1"/>
            </a:lvl1pPr>
            <a:lvl2pPr marL="841392" indent="0">
              <a:buNone/>
              <a:defRPr sz="3681" b="1"/>
            </a:lvl2pPr>
            <a:lvl3pPr marL="1682785" indent="0">
              <a:buNone/>
              <a:defRPr sz="3336" b="1"/>
            </a:lvl3pPr>
            <a:lvl4pPr marL="2524179" indent="0">
              <a:buNone/>
              <a:defRPr sz="2991" b="1"/>
            </a:lvl4pPr>
            <a:lvl5pPr marL="3365571" indent="0">
              <a:buNone/>
              <a:defRPr sz="2991" b="1"/>
            </a:lvl5pPr>
            <a:lvl6pPr marL="4206965" indent="0">
              <a:buNone/>
              <a:defRPr sz="2991" b="1"/>
            </a:lvl6pPr>
            <a:lvl7pPr marL="5048357" indent="0">
              <a:buNone/>
              <a:defRPr sz="2991" b="1"/>
            </a:lvl7pPr>
            <a:lvl8pPr marL="5889750" indent="0">
              <a:buNone/>
              <a:defRPr sz="2991" b="1"/>
            </a:lvl8pPr>
            <a:lvl9pPr marL="6731141" indent="0">
              <a:buNone/>
              <a:defRPr sz="29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082" y="3189817"/>
            <a:ext cx="7900813" cy="5795222"/>
          </a:xfrm>
        </p:spPr>
        <p:txBody>
          <a:bodyPr/>
          <a:lstStyle>
            <a:lvl1pPr>
              <a:defRPr sz="4371"/>
            </a:lvl1pPr>
            <a:lvl2pPr>
              <a:defRPr sz="3681"/>
            </a:lvl2pPr>
            <a:lvl3pPr>
              <a:defRPr sz="3336"/>
            </a:lvl3pPr>
            <a:lvl4pPr>
              <a:defRPr sz="2991"/>
            </a:lvl4pPr>
            <a:lvl5pPr>
              <a:defRPr sz="2991"/>
            </a:lvl5pPr>
            <a:lvl6pPr>
              <a:defRPr sz="2991"/>
            </a:lvl6pPr>
            <a:lvl7pPr>
              <a:defRPr sz="2991"/>
            </a:lvl7pPr>
            <a:lvl8pPr>
              <a:defRPr sz="2991"/>
            </a:lvl8pPr>
            <a:lvl9pPr>
              <a:defRPr sz="29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83607" y="2251499"/>
            <a:ext cx="7903916" cy="938318"/>
          </a:xfrm>
        </p:spPr>
        <p:txBody>
          <a:bodyPr anchor="b"/>
          <a:lstStyle>
            <a:lvl1pPr marL="0" indent="0">
              <a:buNone/>
              <a:defRPr sz="4371" b="1"/>
            </a:lvl1pPr>
            <a:lvl2pPr marL="841392" indent="0">
              <a:buNone/>
              <a:defRPr sz="3681" b="1"/>
            </a:lvl2pPr>
            <a:lvl3pPr marL="1682785" indent="0">
              <a:buNone/>
              <a:defRPr sz="3336" b="1"/>
            </a:lvl3pPr>
            <a:lvl4pPr marL="2524179" indent="0">
              <a:buNone/>
              <a:defRPr sz="2991" b="1"/>
            </a:lvl4pPr>
            <a:lvl5pPr marL="3365571" indent="0">
              <a:buNone/>
              <a:defRPr sz="2991" b="1"/>
            </a:lvl5pPr>
            <a:lvl6pPr marL="4206965" indent="0">
              <a:buNone/>
              <a:defRPr sz="2991" b="1"/>
            </a:lvl6pPr>
            <a:lvl7pPr marL="5048357" indent="0">
              <a:buNone/>
              <a:defRPr sz="2991" b="1"/>
            </a:lvl7pPr>
            <a:lvl8pPr marL="5889750" indent="0">
              <a:buNone/>
              <a:defRPr sz="2991" b="1"/>
            </a:lvl8pPr>
            <a:lvl9pPr marL="6731141" indent="0">
              <a:buNone/>
              <a:defRPr sz="29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83607" y="3189817"/>
            <a:ext cx="7903916" cy="5795222"/>
          </a:xfrm>
        </p:spPr>
        <p:txBody>
          <a:bodyPr/>
          <a:lstStyle>
            <a:lvl1pPr>
              <a:defRPr sz="4371"/>
            </a:lvl1pPr>
            <a:lvl2pPr>
              <a:defRPr sz="3681"/>
            </a:lvl2pPr>
            <a:lvl3pPr>
              <a:defRPr sz="3336"/>
            </a:lvl3pPr>
            <a:lvl4pPr>
              <a:defRPr sz="2991"/>
            </a:lvl4pPr>
            <a:lvl5pPr>
              <a:defRPr sz="2991"/>
            </a:lvl5pPr>
            <a:lvl6pPr>
              <a:defRPr sz="2991"/>
            </a:lvl6pPr>
            <a:lvl7pPr>
              <a:defRPr sz="2991"/>
            </a:lvl7pPr>
            <a:lvl8pPr>
              <a:defRPr sz="2991"/>
            </a:lvl8pPr>
            <a:lvl9pPr>
              <a:defRPr sz="29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216809"/>
            <a:ext cx="17881600" cy="1827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9858164"/>
            <a:ext cx="17881600" cy="2746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99579" y="95220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376269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193960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350994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1" y="400473"/>
            <a:ext cx="5882923" cy="1704340"/>
          </a:xfrm>
        </p:spPr>
        <p:txBody>
          <a:bodyPr anchor="b"/>
          <a:lstStyle>
            <a:lvl1pPr algn="l">
              <a:defRPr sz="36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215" y="400474"/>
            <a:ext cx="9996311" cy="8584566"/>
          </a:xfrm>
        </p:spPr>
        <p:txBody>
          <a:bodyPr/>
          <a:lstStyle>
            <a:lvl1pPr>
              <a:defRPr sz="5867"/>
            </a:lvl1pPr>
            <a:lvl2pPr>
              <a:defRPr sz="5175"/>
            </a:lvl2pPr>
            <a:lvl3pPr>
              <a:defRPr sz="4371"/>
            </a:lvl3pPr>
            <a:lvl4pPr>
              <a:defRPr sz="3681"/>
            </a:lvl4pPr>
            <a:lvl5pPr>
              <a:defRPr sz="3681"/>
            </a:lvl5pPr>
            <a:lvl6pPr>
              <a:defRPr sz="3681"/>
            </a:lvl6pPr>
            <a:lvl7pPr>
              <a:defRPr sz="3681"/>
            </a:lvl7pPr>
            <a:lvl8pPr>
              <a:defRPr sz="3681"/>
            </a:lvl8pPr>
            <a:lvl9pPr>
              <a:defRPr sz="36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081" y="2104814"/>
            <a:ext cx="5882923" cy="6880226"/>
          </a:xfrm>
        </p:spPr>
        <p:txBody>
          <a:bodyPr/>
          <a:lstStyle>
            <a:lvl1pPr marL="0" indent="0">
              <a:buNone/>
              <a:defRPr sz="2531"/>
            </a:lvl1pPr>
            <a:lvl2pPr marL="841392" indent="0">
              <a:buNone/>
              <a:defRPr sz="2186"/>
            </a:lvl2pPr>
            <a:lvl3pPr marL="1682785" indent="0">
              <a:buNone/>
              <a:defRPr sz="1840"/>
            </a:lvl3pPr>
            <a:lvl4pPr marL="2524179" indent="0">
              <a:buNone/>
              <a:defRPr sz="1610"/>
            </a:lvl4pPr>
            <a:lvl5pPr marL="3365571" indent="0">
              <a:buNone/>
              <a:defRPr sz="1610"/>
            </a:lvl5pPr>
            <a:lvl6pPr marL="4206965" indent="0">
              <a:buNone/>
              <a:defRPr sz="1610"/>
            </a:lvl6pPr>
            <a:lvl7pPr marL="5048357" indent="0">
              <a:buNone/>
              <a:defRPr sz="1610"/>
            </a:lvl7pPr>
            <a:lvl8pPr marL="5889750" indent="0">
              <a:buNone/>
              <a:defRPr sz="1610"/>
            </a:lvl8pPr>
            <a:lvl9pPr marL="6731141" indent="0">
              <a:buNone/>
              <a:defRPr sz="16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179790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919" y="7040880"/>
            <a:ext cx="10728960" cy="831216"/>
          </a:xfrm>
        </p:spPr>
        <p:txBody>
          <a:bodyPr anchor="b"/>
          <a:lstStyle>
            <a:lvl1pPr algn="l">
              <a:defRPr sz="36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04919" y="898737"/>
            <a:ext cx="10728960" cy="6035040"/>
          </a:xfrm>
        </p:spPr>
        <p:txBody>
          <a:bodyPr/>
          <a:lstStyle>
            <a:lvl1pPr marL="0" indent="0">
              <a:buNone/>
              <a:defRPr sz="5867"/>
            </a:lvl1pPr>
            <a:lvl2pPr marL="841392" indent="0">
              <a:buNone/>
              <a:defRPr sz="5175"/>
            </a:lvl2pPr>
            <a:lvl3pPr marL="1682785" indent="0">
              <a:buNone/>
              <a:defRPr sz="4371"/>
            </a:lvl3pPr>
            <a:lvl4pPr marL="2524179" indent="0">
              <a:buNone/>
              <a:defRPr sz="3681"/>
            </a:lvl4pPr>
            <a:lvl5pPr marL="3365571" indent="0">
              <a:buNone/>
              <a:defRPr sz="3681"/>
            </a:lvl5pPr>
            <a:lvl6pPr marL="4206965" indent="0">
              <a:buNone/>
              <a:defRPr sz="3681"/>
            </a:lvl6pPr>
            <a:lvl7pPr marL="5048357" indent="0">
              <a:buNone/>
              <a:defRPr sz="3681"/>
            </a:lvl7pPr>
            <a:lvl8pPr marL="5889750" indent="0">
              <a:buNone/>
              <a:defRPr sz="3681"/>
            </a:lvl8pPr>
            <a:lvl9pPr marL="6731141" indent="0">
              <a:buNone/>
              <a:defRPr sz="3681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4919" y="7872096"/>
            <a:ext cx="10728960" cy="1180464"/>
          </a:xfrm>
        </p:spPr>
        <p:txBody>
          <a:bodyPr/>
          <a:lstStyle>
            <a:lvl1pPr marL="0" indent="0">
              <a:buNone/>
              <a:defRPr sz="2531"/>
            </a:lvl1pPr>
            <a:lvl2pPr marL="841392" indent="0">
              <a:buNone/>
              <a:defRPr sz="2186"/>
            </a:lvl2pPr>
            <a:lvl3pPr marL="1682785" indent="0">
              <a:buNone/>
              <a:defRPr sz="1840"/>
            </a:lvl3pPr>
            <a:lvl4pPr marL="2524179" indent="0">
              <a:buNone/>
              <a:defRPr sz="1610"/>
            </a:lvl4pPr>
            <a:lvl5pPr marL="3365571" indent="0">
              <a:buNone/>
              <a:defRPr sz="1610"/>
            </a:lvl5pPr>
            <a:lvl6pPr marL="4206965" indent="0">
              <a:buNone/>
              <a:defRPr sz="1610"/>
            </a:lvl6pPr>
            <a:lvl7pPr marL="5048357" indent="0">
              <a:buNone/>
              <a:defRPr sz="1610"/>
            </a:lvl7pPr>
            <a:lvl8pPr marL="5889750" indent="0">
              <a:buNone/>
              <a:defRPr sz="1610"/>
            </a:lvl8pPr>
            <a:lvl9pPr marL="6731141" indent="0">
              <a:buNone/>
              <a:defRPr sz="16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10" dirty="0"/>
              <a:t>Slide </a:t>
            </a:r>
            <a:fld id="{4F9C36EF-759B-41EB-8458-C94AFC4562A1}" type="slidenum">
              <a:rPr lang="en-US" sz="1610" smtClean="0"/>
              <a:pPr algn="r"/>
              <a:t>‹#›</a:t>
            </a:fld>
            <a:endParaRPr lang="en-US" sz="1610" dirty="0"/>
          </a:p>
        </p:txBody>
      </p:sp>
    </p:spTree>
    <p:extLst>
      <p:ext uri="{BB962C8B-B14F-4D97-AF65-F5344CB8AC3E}">
        <p14:creationId xmlns:p14="http://schemas.microsoft.com/office/powerpoint/2010/main" val="17670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402802"/>
            <a:ext cx="1609344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346972"/>
            <a:ext cx="1609344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21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21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21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18CF-7196-4B49-B21A-A9AF458742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841392" rtl="0" eaLnBrk="1" latinLnBrk="0" hangingPunct="1">
        <a:spcBef>
          <a:spcPct val="0"/>
        </a:spcBef>
        <a:buNone/>
        <a:defRPr sz="80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045" indent="-631045" algn="l" defTabSz="841392" rtl="0" eaLnBrk="1" latinLnBrk="0" hangingPunct="1">
        <a:spcBef>
          <a:spcPct val="20000"/>
        </a:spcBef>
        <a:buFont typeface="Arial"/>
        <a:buChar char="•"/>
        <a:defRPr sz="5867" kern="1200">
          <a:solidFill>
            <a:schemeClr val="tx1"/>
          </a:solidFill>
          <a:latin typeface="+mn-lt"/>
          <a:ea typeface="+mn-ea"/>
          <a:cs typeface="+mn-cs"/>
        </a:defRPr>
      </a:lvl1pPr>
      <a:lvl2pPr marL="1367264" indent="-525870" algn="l" defTabSz="841392" rtl="0" eaLnBrk="1" latinLnBrk="0" hangingPunct="1">
        <a:spcBef>
          <a:spcPct val="20000"/>
        </a:spcBef>
        <a:buFont typeface="Arial"/>
        <a:buChar char="–"/>
        <a:defRPr sz="5175" kern="1200">
          <a:solidFill>
            <a:schemeClr val="tx1"/>
          </a:solidFill>
          <a:latin typeface="+mn-lt"/>
          <a:ea typeface="+mn-ea"/>
          <a:cs typeface="+mn-cs"/>
        </a:defRPr>
      </a:lvl2pPr>
      <a:lvl3pPr marL="2103482" indent="-420697" algn="l" defTabSz="841392" rtl="0" eaLnBrk="1" latinLnBrk="0" hangingPunct="1">
        <a:spcBef>
          <a:spcPct val="20000"/>
        </a:spcBef>
        <a:buFont typeface="Arial"/>
        <a:buChar char="•"/>
        <a:defRPr sz="4371" kern="1200">
          <a:solidFill>
            <a:schemeClr val="tx1"/>
          </a:solidFill>
          <a:latin typeface="+mn-lt"/>
          <a:ea typeface="+mn-ea"/>
          <a:cs typeface="+mn-cs"/>
        </a:defRPr>
      </a:lvl3pPr>
      <a:lvl4pPr marL="2944875" indent="-420697" algn="l" defTabSz="841392" rtl="0" eaLnBrk="1" latinLnBrk="0" hangingPunct="1">
        <a:spcBef>
          <a:spcPct val="20000"/>
        </a:spcBef>
        <a:buFont typeface="Arial"/>
        <a:buChar char="–"/>
        <a:defRPr sz="3681" kern="1200">
          <a:solidFill>
            <a:schemeClr val="tx1"/>
          </a:solidFill>
          <a:latin typeface="+mn-lt"/>
          <a:ea typeface="+mn-ea"/>
          <a:cs typeface="+mn-cs"/>
        </a:defRPr>
      </a:lvl4pPr>
      <a:lvl5pPr marL="3786267" indent="-420697" algn="l" defTabSz="841392" rtl="0" eaLnBrk="1" latinLnBrk="0" hangingPunct="1">
        <a:spcBef>
          <a:spcPct val="20000"/>
        </a:spcBef>
        <a:buFont typeface="Arial"/>
        <a:buChar char="»"/>
        <a:defRPr sz="3681" kern="1200">
          <a:solidFill>
            <a:schemeClr val="tx1"/>
          </a:solidFill>
          <a:latin typeface="+mn-lt"/>
          <a:ea typeface="+mn-ea"/>
          <a:cs typeface="+mn-cs"/>
        </a:defRPr>
      </a:lvl5pPr>
      <a:lvl6pPr marL="4627662" indent="-420697" algn="l" defTabSz="841392" rtl="0" eaLnBrk="1" latinLnBrk="0" hangingPunct="1">
        <a:spcBef>
          <a:spcPct val="20000"/>
        </a:spcBef>
        <a:buFont typeface="Arial"/>
        <a:buChar char="•"/>
        <a:defRPr sz="3681" kern="1200">
          <a:solidFill>
            <a:schemeClr val="tx1"/>
          </a:solidFill>
          <a:latin typeface="+mn-lt"/>
          <a:ea typeface="+mn-ea"/>
          <a:cs typeface="+mn-cs"/>
        </a:defRPr>
      </a:lvl6pPr>
      <a:lvl7pPr marL="5469054" indent="-420697" algn="l" defTabSz="841392" rtl="0" eaLnBrk="1" latinLnBrk="0" hangingPunct="1">
        <a:spcBef>
          <a:spcPct val="20000"/>
        </a:spcBef>
        <a:buFont typeface="Arial"/>
        <a:buChar char="•"/>
        <a:defRPr sz="3681" kern="1200">
          <a:solidFill>
            <a:schemeClr val="tx1"/>
          </a:solidFill>
          <a:latin typeface="+mn-lt"/>
          <a:ea typeface="+mn-ea"/>
          <a:cs typeface="+mn-cs"/>
        </a:defRPr>
      </a:lvl7pPr>
      <a:lvl8pPr marL="6310446" indent="-420697" algn="l" defTabSz="841392" rtl="0" eaLnBrk="1" latinLnBrk="0" hangingPunct="1">
        <a:spcBef>
          <a:spcPct val="20000"/>
        </a:spcBef>
        <a:buFont typeface="Arial"/>
        <a:buChar char="•"/>
        <a:defRPr sz="3681" kern="1200">
          <a:solidFill>
            <a:schemeClr val="tx1"/>
          </a:solidFill>
          <a:latin typeface="+mn-lt"/>
          <a:ea typeface="+mn-ea"/>
          <a:cs typeface="+mn-cs"/>
        </a:defRPr>
      </a:lvl8pPr>
      <a:lvl9pPr marL="7151840" indent="-420697" algn="l" defTabSz="841392" rtl="0" eaLnBrk="1" latinLnBrk="0" hangingPunct="1">
        <a:spcBef>
          <a:spcPct val="20000"/>
        </a:spcBef>
        <a:buFont typeface="Arial"/>
        <a:buChar char="•"/>
        <a:defRPr sz="36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841392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2pPr>
      <a:lvl3pPr marL="1682785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3pPr>
      <a:lvl4pPr marL="2524179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4pPr>
      <a:lvl5pPr marL="3365571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5pPr>
      <a:lvl6pPr marL="4206965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6pPr>
      <a:lvl7pPr marL="5048357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7pPr>
      <a:lvl8pPr marL="5889750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8pPr>
      <a:lvl9pPr marL="6731141" algn="l" defTabSz="841392" rtl="0" eaLnBrk="1" latinLnBrk="0" hangingPunct="1">
        <a:defRPr sz="33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-59062" y="2141220"/>
            <a:ext cx="17881600" cy="6351344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3" name="TextBox 22" descr="Blue Background" title="Blue Background"/>
          <p:cNvSpPr txBox="1"/>
          <p:nvPr/>
        </p:nvSpPr>
        <p:spPr>
          <a:xfrm>
            <a:off x="-10417" y="8850720"/>
            <a:ext cx="17892017" cy="119669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168297" tIns="84150" rIns="168297" bIns="84150" rtlCol="0">
            <a:spAutoFit/>
          </a:bodyPr>
          <a:lstStyle/>
          <a:p>
            <a:pPr algn="ctr"/>
            <a:endParaRPr lang="en-US" sz="6672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 descr="Orange Stripe" title="Orange Stripe"/>
          <p:cNvSpPr/>
          <p:nvPr/>
        </p:nvSpPr>
        <p:spPr>
          <a:xfrm>
            <a:off x="-10417" y="8570224"/>
            <a:ext cx="17892017" cy="3302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sp>
        <p:nvSpPr>
          <p:cNvPr id="13" name="Title 2" descr="June 29 - July 1, 2022" title="June 29 - July 1, 2022"/>
          <p:cNvSpPr txBox="1">
            <a:spLocks/>
          </p:cNvSpPr>
          <p:nvPr/>
        </p:nvSpPr>
        <p:spPr>
          <a:xfrm>
            <a:off x="152546" y="9093912"/>
            <a:ext cx="6045911" cy="692096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738674" y="2940488"/>
            <a:ext cx="12491919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 fontScale="77500" lnSpcReduction="20000"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212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Leveraging CMS tools to support proficiency based grading in online science classes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08405" y="5340372"/>
            <a:ext cx="16952459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K. Allison </a:t>
            </a:r>
            <a:r>
              <a:rPr lang="en-US" sz="460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Lenkeit</a:t>
            </a:r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Meezan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6" name="Straight Connector 15" descr="Separation Line" title="Separation Line"/>
          <p:cNvCxnSpPr/>
          <p:nvPr/>
        </p:nvCxnSpPr>
        <p:spPr>
          <a:xfrm>
            <a:off x="4793634" y="4874766"/>
            <a:ext cx="82066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198" y="660921"/>
            <a:ext cx="6340667" cy="1238754"/>
          </a:xfrm>
          <a:prstGeom prst="rect">
            <a:avLst/>
          </a:prstGeom>
        </p:spPr>
      </p:pic>
      <p:pic>
        <p:nvPicPr>
          <p:cNvPr id="4" name="Picture 3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150715"/>
            <a:ext cx="4031342" cy="1874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1738" y="1418857"/>
            <a:ext cx="2488370" cy="44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8" name="TextBox 7" descr="Silver Linings: Reflecting. Revisioning. Rising" title="Silver Linings: Reflecting. Revisioning. Rising"/>
          <p:cNvSpPr txBox="1"/>
          <p:nvPr/>
        </p:nvSpPr>
        <p:spPr>
          <a:xfrm>
            <a:off x="8896979" y="9199956"/>
            <a:ext cx="8652792" cy="44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in Online Teaching</a:t>
            </a:r>
            <a:endParaRPr lang="en-US" sz="22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Proficiency Based Grading Works in This Class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973" y="3038197"/>
            <a:ext cx="15613654" cy="3982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2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Benefits of Proficiency Based Grading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4081" y="1603717"/>
            <a:ext cx="15269697" cy="64289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448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Focus is on mastering concepts/skills</a:t>
            </a:r>
          </a:p>
          <a:p>
            <a:pPr marL="155448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Students engage in an iterative process that mirrors life-long learning</a:t>
            </a:r>
          </a:p>
          <a:p>
            <a:pPr marL="155448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Centers a growth mindset</a:t>
            </a:r>
          </a:p>
          <a:p>
            <a:pPr marL="155448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Removes the ‘gamification’ of grades</a:t>
            </a:r>
          </a:p>
          <a:p>
            <a:pPr marL="155448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32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Proficiency based grading: Language matters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9908" y="1716258"/>
            <a:ext cx="3953021" cy="20327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are not proficient </a:t>
            </a:r>
            <a:r>
              <a:rPr lang="en-US" i="1" dirty="0" smtClean="0"/>
              <a:t>yet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6906" y="5176712"/>
            <a:ext cx="3953021" cy="20327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milestones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60831" y="2317207"/>
            <a:ext cx="10567491" cy="6076099"/>
            <a:chOff x="6060831" y="2317207"/>
            <a:chExt cx="10567491" cy="6076099"/>
          </a:xfrm>
        </p:grpSpPr>
        <p:sp>
          <p:nvSpPr>
            <p:cNvPr id="9" name="Rectangle 8"/>
            <p:cNvSpPr/>
            <p:nvPr/>
          </p:nvSpPr>
          <p:spPr>
            <a:xfrm>
              <a:off x="6060831" y="2317207"/>
              <a:ext cx="3953021" cy="203278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Exemplary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26215" y="3945707"/>
              <a:ext cx="3953021" cy="203278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Proficient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02725" y="5392718"/>
              <a:ext cx="3953021" cy="203278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Developing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675301" y="6360524"/>
              <a:ext cx="3953021" cy="203278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Beginning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612703" y="2101201"/>
            <a:ext cx="3953021" cy="20327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goal: Become a confident user of the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Three R’s Revisit, review &amp; revise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034" y="1524978"/>
            <a:ext cx="10884936" cy="61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Proficiency based grading builds student agency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026" y="2194369"/>
            <a:ext cx="6269750" cy="48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81" y="2194369"/>
            <a:ext cx="7139735" cy="48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Student </a:t>
            </a:r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Agency: Progress self checks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1" y="1661328"/>
            <a:ext cx="7602011" cy="6230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808" y="1782051"/>
            <a:ext cx="712569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Student Agency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7039" y="2265528"/>
            <a:ext cx="129725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Norm the ‘three R’s’: Revisit, Review, Revise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Revisions are a normal part of the learning process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Push to engage in productive struggle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Trajectory of the Term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8615" y="1246153"/>
            <a:ext cx="3562066" cy="21972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Honeymoon</a:t>
            </a:r>
          </a:p>
          <a:p>
            <a:pPr algn="ctr"/>
            <a:r>
              <a:rPr lang="en-US" dirty="0" smtClean="0"/>
              <a:t>Anything is possible!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73120" y="1246152"/>
            <a:ext cx="6498061" cy="3148427"/>
            <a:chOff x="3695699" y="2647665"/>
            <a:chExt cx="6498061" cy="3148427"/>
          </a:xfrm>
        </p:grpSpPr>
        <p:grpSp>
          <p:nvGrpSpPr>
            <p:cNvPr id="4" name="Group 3"/>
            <p:cNvGrpSpPr/>
            <p:nvPr/>
          </p:nvGrpSpPr>
          <p:grpSpPr>
            <a:xfrm>
              <a:off x="3903260" y="2647665"/>
              <a:ext cx="4451444" cy="2197289"/>
              <a:chOff x="3903260" y="2647665"/>
              <a:chExt cx="4451444" cy="219728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792638" y="2647665"/>
                <a:ext cx="3562066" cy="219728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Reality Check</a:t>
                </a:r>
              </a:p>
              <a:p>
                <a:pPr algn="ctr"/>
                <a:r>
                  <a:rPr lang="en-US" dirty="0" smtClean="0"/>
                  <a:t>Nothing is possible!</a:t>
                </a:r>
                <a:endParaRPr lang="en-US" dirty="0"/>
              </a:p>
            </p:txBody>
          </p:sp>
          <p:sp>
            <p:nvSpPr>
              <p:cNvPr id="3" name="Right Arrow 2"/>
              <p:cNvSpPr/>
              <p:nvPr/>
            </p:nvSpPr>
            <p:spPr>
              <a:xfrm>
                <a:off x="3903260" y="3425588"/>
                <a:ext cx="791570" cy="55955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695699" y="5257483"/>
              <a:ext cx="649806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“</a:t>
              </a:r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I </a:t>
              </a:r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</a:rPr>
                <a:t>guess I cannot just wing it in this </a:t>
              </a:r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class”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44358" y="1246153"/>
            <a:ext cx="11797732" cy="5002192"/>
            <a:chOff x="5944358" y="1751119"/>
            <a:chExt cx="11797732" cy="5002192"/>
          </a:xfrm>
        </p:grpSpPr>
        <p:grpSp>
          <p:nvGrpSpPr>
            <p:cNvPr id="5" name="Group 4"/>
            <p:cNvGrpSpPr/>
            <p:nvPr/>
          </p:nvGrpSpPr>
          <p:grpSpPr>
            <a:xfrm>
              <a:off x="8450267" y="1751119"/>
              <a:ext cx="4424121" cy="2197289"/>
              <a:chOff x="8272846" y="2647666"/>
              <a:chExt cx="4424121" cy="219728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9134901" y="2647666"/>
                <a:ext cx="3562066" cy="219728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Productive Struggle</a:t>
                </a:r>
                <a:endParaRPr lang="en-US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8272846" y="3425588"/>
                <a:ext cx="791570" cy="55955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44358" y="5064681"/>
              <a:ext cx="1179773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“I </a:t>
              </a:r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</a:rPr>
                <a:t>really like this because it emphasizes learning and not just completing an assignment to get a grade (which doesn't necessarily mean you learned</a:t>
              </a:r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)”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4358" y="6214702"/>
              <a:ext cx="11060752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“Thank </a:t>
              </a:r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</a:rPr>
                <a:t>you for giving us a chance to revise, it takes the pressure </a:t>
              </a:r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off”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86722" y="1246153"/>
            <a:ext cx="10194878" cy="7127482"/>
            <a:chOff x="7686722" y="1246153"/>
            <a:chExt cx="10194878" cy="7127482"/>
          </a:xfrm>
        </p:grpSpPr>
        <p:grpSp>
          <p:nvGrpSpPr>
            <p:cNvPr id="6" name="Group 5"/>
            <p:cNvGrpSpPr/>
            <p:nvPr/>
          </p:nvGrpSpPr>
          <p:grpSpPr>
            <a:xfrm>
              <a:off x="12874388" y="1246153"/>
              <a:ext cx="4494607" cy="2197289"/>
              <a:chOff x="12696967" y="2647666"/>
              <a:chExt cx="4494607" cy="2197289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3629508" y="2647666"/>
                <a:ext cx="3562066" cy="219728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Proficiency</a:t>
                </a:r>
                <a:br>
                  <a:rPr lang="en-US" b="1" dirty="0" smtClean="0"/>
                </a:br>
                <a:r>
                  <a:rPr lang="en-US" dirty="0" smtClean="0"/>
                  <a:t>I can do it!</a:t>
                </a:r>
                <a:endParaRPr lang="en-US" dirty="0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12696967" y="3466530"/>
                <a:ext cx="791570" cy="55955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686722" y="6496198"/>
              <a:ext cx="10194878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“Because </a:t>
              </a:r>
              <a:r>
                <a:rPr lang="en-US" i="1" dirty="0">
                  <a:latin typeface="Cambria" panose="02040503050406030204" pitchFamily="18" charset="0"/>
                  <a:ea typeface="Cambria" panose="02040503050406030204" pitchFamily="18" charset="0"/>
                </a:rPr>
                <a:t>it was based on proficiency it pushed me harder to learn and to work on applying what I learned in developing skills that I might not have otherwise achieved had I taken a traditional class. I found this experience hard, but very, very </a:t>
              </a:r>
              <a:r>
                <a:rPr lang="en-US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beneficial”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8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Leveraging the CMS: Final Grades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07" y="965676"/>
            <a:ext cx="10650436" cy="779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5274" y="1524978"/>
            <a:ext cx="5381311" cy="2491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42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Results: Disproportionate Impact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7138"/>
              </p:ext>
            </p:extLst>
          </p:nvPr>
        </p:nvGraphicFramePr>
        <p:xfrm>
          <a:off x="1733076" y="1883392"/>
          <a:ext cx="13129335" cy="6066704"/>
        </p:xfrm>
        <a:graphic>
          <a:graphicData uri="http://schemas.openxmlformats.org/drawingml/2006/table">
            <a:tbl>
              <a:tblPr/>
              <a:tblGrid>
                <a:gridCol w="4427334">
                  <a:extLst>
                    <a:ext uri="{9D8B030D-6E8A-4147-A177-3AD203B41FA5}">
                      <a16:colId xmlns:a16="http://schemas.microsoft.com/office/drawing/2014/main" val="286902485"/>
                    </a:ext>
                  </a:extLst>
                </a:gridCol>
                <a:gridCol w="4457548">
                  <a:extLst>
                    <a:ext uri="{9D8B030D-6E8A-4147-A177-3AD203B41FA5}">
                      <a16:colId xmlns:a16="http://schemas.microsoft.com/office/drawing/2014/main" val="2772481876"/>
                    </a:ext>
                  </a:extLst>
                </a:gridCol>
                <a:gridCol w="4244453">
                  <a:extLst>
                    <a:ext uri="{9D8B030D-6E8A-4147-A177-3AD203B41FA5}">
                      <a16:colId xmlns:a16="http://schemas.microsoft.com/office/drawing/2014/main" val="3275780208"/>
                    </a:ext>
                  </a:extLst>
                </a:gridCol>
              </a:tblGrid>
              <a:tr h="303334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2019-2021 </a:t>
                      </a: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gap </a:t>
                      </a: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sections)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 </a:t>
                      </a: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gap </a:t>
                      </a: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sections)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689493"/>
                  </a:ext>
                </a:extLst>
              </a:tr>
              <a:tr h="758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 American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86126"/>
                  </a:ext>
                </a:extLst>
              </a:tr>
              <a:tr h="758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311879"/>
                  </a:ext>
                </a:extLst>
              </a:tr>
              <a:tr h="758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890861"/>
                  </a:ext>
                </a:extLst>
              </a:tr>
              <a:tr h="758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Income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03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Overview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6" name="Rectangle 15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8" name="Picture 17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3212" y="1561514"/>
            <a:ext cx="15193108" cy="6435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Overview of proficiency based grading in Physical Geography</a:t>
            </a:r>
          </a:p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Discuss how Canvas tools can be applied to create a transparent course</a:t>
            </a:r>
          </a:p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Discuss how a proficiency based course builds student agency</a:t>
            </a:r>
          </a:p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Describe how Canvas tools can reduce instructor workload</a:t>
            </a:r>
          </a:p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Review the results of 1 year of proficiency based grading in Geography 1</a:t>
            </a:r>
          </a:p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92024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2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Success </a:t>
            </a:r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Formative Assessments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487422"/>
              </p:ext>
            </p:extLst>
          </p:nvPr>
        </p:nvGraphicFramePr>
        <p:xfrm>
          <a:off x="436879" y="1603716"/>
          <a:ext cx="6885355" cy="635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04314" y="6119446"/>
            <a:ext cx="62876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34% 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00512" y="6119446"/>
            <a:ext cx="62876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34% 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696710" y="6119446"/>
            <a:ext cx="62876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46% 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4975529" y="6119446"/>
            <a:ext cx="62876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60% 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6254348" y="6119446"/>
            <a:ext cx="62876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53% 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181143" y="1603715"/>
            <a:ext cx="7595773" cy="6407835"/>
            <a:chOff x="8181143" y="1603715"/>
            <a:chExt cx="7595773" cy="6407835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9119530"/>
                </p:ext>
              </p:extLst>
            </p:nvPr>
          </p:nvGraphicFramePr>
          <p:xfrm>
            <a:off x="8181143" y="1603715"/>
            <a:ext cx="7595773" cy="6407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Rounded Rectangle 19"/>
            <p:cNvSpPr/>
            <p:nvPr/>
          </p:nvSpPr>
          <p:spPr>
            <a:xfrm>
              <a:off x="8936782" y="6119446"/>
              <a:ext cx="628763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89% </a:t>
              </a:r>
              <a:endParaRPr lang="en-US" sz="1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321184" y="6119446"/>
              <a:ext cx="628763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86% </a:t>
              </a:r>
              <a:endParaRPr lang="en-US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716426" y="6115929"/>
              <a:ext cx="628763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86% </a:t>
              </a:r>
              <a:endParaRPr lang="en-US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3204098" y="6115929"/>
              <a:ext cx="628763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75% 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609485" y="6119446"/>
              <a:ext cx="628763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78%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Overall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9000" y="1716678"/>
            <a:ext cx="10794545" cy="5759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90% retention (final grades/enrolled at census)</a:t>
            </a:r>
          </a:p>
          <a:p>
            <a:pPr marL="13716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71% success rate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13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Take-</a:t>
            </a:r>
            <a:r>
              <a:rPr lang="en-US" sz="460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Aways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5283" y="1815152"/>
            <a:ext cx="15613039" cy="5759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31520" indent="-514350">
              <a:spcBef>
                <a:spcPts val="1200"/>
              </a:spcBef>
              <a:spcAft>
                <a:spcPts val="1800"/>
              </a:spcAft>
              <a:buAutoNum type="arabicPeriod"/>
            </a:pPr>
            <a:r>
              <a:rPr lang="en-US" sz="3600" dirty="0" smtClean="0"/>
              <a:t>Proficiency based grading empowers students to take agency for their learning</a:t>
            </a:r>
          </a:p>
          <a:p>
            <a:pPr marL="731520" indent="-514350">
              <a:spcBef>
                <a:spcPts val="1200"/>
              </a:spcBef>
              <a:spcAft>
                <a:spcPts val="1800"/>
              </a:spcAft>
              <a:buAutoNum type="arabicPeriod"/>
            </a:pPr>
            <a:r>
              <a:rPr lang="en-US" sz="3600" dirty="0" smtClean="0"/>
              <a:t>Breaking down content into unit level objectives allows students to focus on mastering course material</a:t>
            </a:r>
          </a:p>
          <a:p>
            <a:pPr marL="731520" indent="-514350">
              <a:spcBef>
                <a:spcPts val="1200"/>
              </a:spcBef>
              <a:spcAft>
                <a:spcPts val="1800"/>
              </a:spcAft>
              <a:buAutoNum type="arabicPeriod"/>
            </a:pPr>
            <a:r>
              <a:rPr lang="en-US" sz="3600" dirty="0" smtClean="0"/>
              <a:t>Ongoing instructor engagement with individuals using CMS tools is critical</a:t>
            </a:r>
          </a:p>
          <a:p>
            <a:pPr marL="731520" indent="-514350">
              <a:spcBef>
                <a:spcPts val="1200"/>
              </a:spcBef>
              <a:spcAft>
                <a:spcPts val="1800"/>
              </a:spcAft>
              <a:buAutoNum type="arabicPeriod"/>
            </a:pPr>
            <a:r>
              <a:rPr lang="en-US" sz="3600" dirty="0" smtClean="0"/>
              <a:t>Leverage the CMS tools to streamline feedback and grading</a:t>
            </a:r>
          </a:p>
          <a:p>
            <a:pPr marL="731520" indent="-51435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78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Objectives</a:t>
            </a:r>
          </a:p>
        </p:txBody>
      </p:sp>
      <p:sp>
        <p:nvSpPr>
          <p:cNvPr id="17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6" name="Rectangle 15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8" name="Picture 17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5410" y="2359045"/>
            <a:ext cx="154629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course and unit level outcomes can be applied to create a transparent and equitable teaching environment that builds a deep level of understanding of the course material.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CMS tools can be leveraged to create a high-touch, high engagement virtual learning environment that reduces instructor workload.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applying CMS tools in a proficiency based grading environment can empower students to take ownership of their class grade and their learning.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Contact </a:t>
            </a:r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Information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5" name="Picture 14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6" name="Rectangle 15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7" name="Picture 16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7606" y="1969477"/>
            <a:ext cx="11767625" cy="573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  <a:p>
            <a:pPr algn="ctr"/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/>
              <a:t>K. Allison </a:t>
            </a:r>
            <a:r>
              <a:rPr lang="en-US" sz="3600" dirty="0" err="1" smtClean="0"/>
              <a:t>Lenkeit</a:t>
            </a:r>
            <a:r>
              <a:rPr lang="en-US" sz="3600" dirty="0" smtClean="0"/>
              <a:t> Meezan</a:t>
            </a:r>
          </a:p>
          <a:p>
            <a:pPr algn="ctr"/>
            <a:r>
              <a:rPr lang="en-US" dirty="0" smtClean="0"/>
              <a:t>Foothill College</a:t>
            </a:r>
          </a:p>
          <a:p>
            <a:pPr algn="ctr"/>
            <a:r>
              <a:rPr lang="en-US" dirty="0" smtClean="0"/>
              <a:t>meezankaren@foothill.edu; 650-949-7166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Proficiency based grading: An exercise in backward design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6" name="Rectangle 15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8" name="Picture 17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081" y="1659987"/>
            <a:ext cx="4911901" cy="303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Course Outcomes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742386" y="3151163"/>
            <a:ext cx="4974040" cy="2890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Unit Outcomes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618720" y="4424289"/>
            <a:ext cx="4775982" cy="2693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Formative Assessments</a:t>
            </a:r>
            <a:endParaRPr lang="en-US" sz="4000" dirty="0"/>
          </a:p>
        </p:txBody>
      </p:sp>
      <p:sp>
        <p:nvSpPr>
          <p:cNvPr id="7" name="Curved Left Arrow 6"/>
          <p:cNvSpPr/>
          <p:nvPr/>
        </p:nvSpPr>
        <p:spPr>
          <a:xfrm rot="17983622">
            <a:off x="6516992" y="942238"/>
            <a:ext cx="956527" cy="2529736"/>
          </a:xfrm>
          <a:prstGeom prst="curvedLeftArrow">
            <a:avLst>
              <a:gd name="adj1" fmla="val 25000"/>
              <a:gd name="adj2" fmla="val 50000"/>
              <a:gd name="adj3" fmla="val 22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7983622">
            <a:off x="12240197" y="2137170"/>
            <a:ext cx="956527" cy="2529736"/>
          </a:xfrm>
          <a:prstGeom prst="curvedLeftArrow">
            <a:avLst>
              <a:gd name="adj1" fmla="val 25000"/>
              <a:gd name="adj2" fmla="val 50000"/>
              <a:gd name="adj3" fmla="val 22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Assess proficiency on each outcome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6" name="Picture 15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7" name="Rectangle 16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9" name="Picture 18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83" y="975737"/>
            <a:ext cx="8253442" cy="7699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591" y="1196476"/>
            <a:ext cx="8535591" cy="606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854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the CMS tools to facilitate assessment and transparency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752" y="1276539"/>
            <a:ext cx="13946546" cy="73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Proficiency on each objective removes the grey area of grading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21" y="1877111"/>
            <a:ext cx="6192114" cy="3953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36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Complete/Incomplete grading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034" y="1524978"/>
            <a:ext cx="10884936" cy="61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the CMS tools to facilitate assessment and transparency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14" y="1398683"/>
            <a:ext cx="11269648" cy="6792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6426" y="1565393"/>
            <a:ext cx="5772956" cy="6458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5172" y="2060917"/>
            <a:ext cx="547530" cy="2180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effectLst>
            <a:outerShdw blurRad="330200" dist="508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8297" tIns="84150" rIns="168297" bIns="84150" rtlCol="0" anchor="ctr"/>
          <a:lstStyle/>
          <a:p>
            <a:pPr algn="ctr"/>
            <a:endParaRPr lang="en-US" sz="3336" dirty="0">
              <a:solidFill>
                <a:prstClr val="white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the CMS tools for a high touch online classroom</a:t>
            </a:r>
            <a:endParaRPr lang="en-US" sz="460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2" descr="June 29 - July 1, 2022&#10;" title="June 29 - July 1, 2022">
            <a:extLst>
              <a:ext uri="{FF2B5EF4-FFF2-40B4-BE49-F238E27FC236}">
                <a16:creationId xmlns:a16="http://schemas.microsoft.com/office/drawing/2014/main" id="{404CEE34-3D1F-4036-9ECD-ECF92101EDD9}"/>
              </a:ext>
            </a:extLst>
          </p:cNvPr>
          <p:cNvSpPr txBox="1">
            <a:spLocks/>
          </p:cNvSpPr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</p:spPr>
        <p:txBody>
          <a:bodyPr vert="horz" lIns="168297" tIns="84150" rIns="168297" bIns="84150" rtlCol="0" anchor="ctr">
            <a:norm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99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29 - July 1, 2022</a:t>
            </a:r>
          </a:p>
        </p:txBody>
      </p:sp>
      <p:pic>
        <p:nvPicPr>
          <p:cNvPr id="14" name="Picture 13" descr="CCC TechConnect Logo" title="CCC TechConnec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72" y="8903792"/>
            <a:ext cx="4841516" cy="945871"/>
          </a:xfrm>
          <a:prstGeom prst="rect">
            <a:avLst/>
          </a:prstGeom>
        </p:spPr>
      </p:pic>
      <p:sp>
        <p:nvSpPr>
          <p:cNvPr id="15" name="Rectangle 14" descr="Orange Stripe" title="Orange Stripe">
            <a:extLst>
              <a:ext uri="{FF2B5EF4-FFF2-40B4-BE49-F238E27FC236}">
                <a16:creationId xmlns:a16="http://schemas.microsoft.com/office/drawing/2014/main" id="{66726AB0-F48B-4DF5-9908-0A1B71E4A8EF}"/>
              </a:ext>
            </a:extLst>
          </p:cNvPr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36" dirty="0"/>
          </a:p>
        </p:txBody>
      </p:sp>
      <p:pic>
        <p:nvPicPr>
          <p:cNvPr id="16" name="Picture 15" descr="Online Teaching Conference Logo" title="Online Teaching Conferen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7" y="8758213"/>
            <a:ext cx="2592364" cy="1205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533" y="1960282"/>
            <a:ext cx="12815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Use the Gradebook ‘Message Students Who’ to reach out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 question-level feedback using markup tools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 individualized assignment feedback with Assignment Comments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Custom</PresentationFormat>
  <Paragraphs>127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Aharoni</vt:lpstr>
      <vt:lpstr>Arial</vt:lpstr>
      <vt:lpstr>Arial Unicode MS</vt:lpstr>
      <vt:lpstr>Avenir Black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2022-04-20T01:06:58Z</dcterms:created>
  <dcterms:modified xsi:type="dcterms:W3CDTF">2022-06-23T21:26:30Z</dcterms:modified>
</cp:coreProperties>
</file>