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96" r:id="rId4"/>
  </p:sldMasterIdLst>
  <p:notesMasterIdLst>
    <p:notesMasterId r:id="rId22"/>
  </p:notesMasterIdLst>
  <p:handoutMasterIdLst>
    <p:handoutMasterId r:id="rId23"/>
  </p:handoutMasterIdLst>
  <p:sldIdLst>
    <p:sldId id="680" r:id="rId5"/>
    <p:sldId id="701" r:id="rId6"/>
    <p:sldId id="687" r:id="rId7"/>
    <p:sldId id="706" r:id="rId8"/>
    <p:sldId id="702" r:id="rId9"/>
    <p:sldId id="690" r:id="rId10"/>
    <p:sldId id="704" r:id="rId11"/>
    <p:sldId id="703" r:id="rId12"/>
    <p:sldId id="705" r:id="rId13"/>
    <p:sldId id="695" r:id="rId14"/>
    <p:sldId id="711" r:id="rId15"/>
    <p:sldId id="708" r:id="rId16"/>
    <p:sldId id="709" r:id="rId17"/>
    <p:sldId id="712" r:id="rId18"/>
    <p:sldId id="714" r:id="rId19"/>
    <p:sldId id="713" r:id="rId20"/>
    <p:sldId id="694" r:id="rId21"/>
  </p:sldIdLst>
  <p:sldSz cx="17881600" cy="100584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12" userDrawn="1">
          <p15:clr>
            <a:srgbClr val="A4A3A4"/>
          </p15:clr>
        </p15:guide>
        <p15:guide id="2" pos="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83C937"/>
    <a:srgbClr val="008000"/>
    <a:srgbClr val="008080"/>
    <a:srgbClr val="FFFF99"/>
    <a:srgbClr val="00CC99"/>
    <a:srgbClr val="339933"/>
    <a:srgbClr val="339966"/>
    <a:srgbClr val="00CC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07" autoAdjust="0"/>
    <p:restoredTop sz="86370" autoAdjust="0"/>
  </p:normalViewPr>
  <p:slideViewPr>
    <p:cSldViewPr snapToGrid="0" snapToObjects="1">
      <p:cViewPr varScale="1">
        <p:scale>
          <a:sx n="75" d="100"/>
          <a:sy n="75" d="100"/>
        </p:scale>
        <p:origin x="528" y="184"/>
      </p:cViewPr>
      <p:guideLst>
        <p:guide orient="horz" pos="1012"/>
        <p:guide pos="620"/>
      </p:guideLst>
    </p:cSldViewPr>
  </p:slideViewPr>
  <p:outlineViewPr>
    <p:cViewPr>
      <p:scale>
        <a:sx n="33" d="100"/>
        <a:sy n="33" d="100"/>
      </p:scale>
      <p:origin x="0" y="-5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-2478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bchumanist.ca/what_does_the_best_available_evidence_tell_us_about_diversity" TargetMode="External"/><Relationship Id="rId1" Type="http://schemas.openxmlformats.org/officeDocument/2006/relationships/image" Target="../media/image13.jpg"/><Relationship Id="rId4" Type="http://schemas.openxmlformats.org/officeDocument/2006/relationships/hyperlink" Target="https://pixabay.com/en/computer-internet-tools-gadgets-823613/" TargetMode="Externa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image" Target="../media/image15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eajis.pubpub.org/pub/webaccessibility" TargetMode="External"/><Relationship Id="rId1" Type="http://schemas.openxmlformats.org/officeDocument/2006/relationships/image" Target="../media/image17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thebluediamondgallery.com/tablet-dictionary/b/bias.html" TargetMode="External"/><Relationship Id="rId1" Type="http://schemas.openxmlformats.org/officeDocument/2006/relationships/image" Target="../media/image18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bchumanist.ca/what_does_the_best_available_evidence_tell_us_about_diversity" TargetMode="External"/><Relationship Id="rId1" Type="http://schemas.openxmlformats.org/officeDocument/2006/relationships/image" Target="../media/image13.jpg"/><Relationship Id="rId4" Type="http://schemas.openxmlformats.org/officeDocument/2006/relationships/hyperlink" Target="https://pixabay.com/en/computer-internet-tools-gadgets-823613/" TargetMode="External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image" Target="../media/image15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eajis.pubpub.org/pub/webaccessibility" TargetMode="External"/><Relationship Id="rId1" Type="http://schemas.openxmlformats.org/officeDocument/2006/relationships/image" Target="../media/image17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thebluediamondgallery.com/tablet-dictionary/b/bias.html" TargetMode="External"/><Relationship Id="rId1" Type="http://schemas.openxmlformats.org/officeDocument/2006/relationships/image" Target="../media/image1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D8F3EE-29F5-4610-BF0A-29D2BD4FBD23}" type="doc">
      <dgm:prSet loTypeId="urn:microsoft.com/office/officeart/2008/layout/TitledPictureBlocks" loCatId="picture" qsTypeId="urn:microsoft.com/office/officeart/2005/8/quickstyle/simple2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19B0820F-1305-40C5-AAF5-B7FFDAD919DE}">
      <dgm:prSet custT="1"/>
      <dgm:spPr/>
      <dgm:t>
        <a:bodyPr/>
        <a:lstStyle/>
        <a:p>
          <a:r>
            <a:rPr lang="en-US" sz="2000" b="1" dirty="0"/>
            <a:t>Key Criteria for Course Design &amp; Delivery</a:t>
          </a:r>
        </a:p>
      </dgm:t>
    </dgm:pt>
    <dgm:pt modelId="{77EACBB2-39D9-4494-BCFE-C89F481AA3A3}" type="parTrans" cxnId="{F3BB1368-BA91-4A45-B311-6BB5F4A95243}">
      <dgm:prSet/>
      <dgm:spPr/>
      <dgm:t>
        <a:bodyPr/>
        <a:lstStyle/>
        <a:p>
          <a:endParaRPr lang="en-US"/>
        </a:p>
      </dgm:t>
    </dgm:pt>
    <dgm:pt modelId="{8E93B49F-9589-44D4-8623-00AE33923678}" type="sibTrans" cxnId="{F3BB1368-BA91-4A45-B311-6BB5F4A95243}">
      <dgm:prSet/>
      <dgm:spPr/>
      <dgm:t>
        <a:bodyPr/>
        <a:lstStyle/>
        <a:p>
          <a:endParaRPr lang="en-US"/>
        </a:p>
      </dgm:t>
    </dgm:pt>
    <dgm:pt modelId="{C57A4DE9-C46E-41A2-922D-44BB87DF7F28}">
      <dgm:prSet custT="1"/>
      <dgm:spPr/>
      <dgm:t>
        <a:bodyPr/>
        <a:lstStyle/>
        <a:p>
          <a:r>
            <a:rPr lang="en-US" sz="2400" b="1" dirty="0">
              <a:solidFill>
                <a:schemeClr val="tx1">
                  <a:lumMod val="65000"/>
                  <a:lumOff val="35000"/>
                </a:schemeClr>
              </a:solidFill>
            </a:rPr>
            <a:t>Key Criteria for Tools</a:t>
          </a:r>
        </a:p>
      </dgm:t>
    </dgm:pt>
    <dgm:pt modelId="{487D5F1B-217C-4502-B59A-87F23E7E5649}" type="parTrans" cxnId="{A3414AE7-B4CB-4EE1-84AC-011BC4DF32D6}">
      <dgm:prSet/>
      <dgm:spPr/>
      <dgm:t>
        <a:bodyPr/>
        <a:lstStyle/>
        <a:p>
          <a:endParaRPr lang="en-US"/>
        </a:p>
      </dgm:t>
    </dgm:pt>
    <dgm:pt modelId="{1CF17E15-622A-46D8-9C93-5D09B9EF8FFB}" type="sibTrans" cxnId="{A3414AE7-B4CB-4EE1-84AC-011BC4DF32D6}">
      <dgm:prSet/>
      <dgm:spPr/>
      <dgm:t>
        <a:bodyPr/>
        <a:lstStyle/>
        <a:p>
          <a:endParaRPr lang="en-US"/>
        </a:p>
      </dgm:t>
    </dgm:pt>
    <dgm:pt modelId="{69DC35F5-6742-4786-811D-A066875A2F5E}">
      <dgm:prSet custT="1"/>
      <dgm:spPr/>
      <dgm:t>
        <a:bodyPr/>
        <a:lstStyle/>
        <a:p>
          <a:r>
            <a:rPr lang="en-US" sz="3200"/>
            <a:t>Technology</a:t>
          </a:r>
          <a:endParaRPr lang="en-US" sz="3200" dirty="0"/>
        </a:p>
      </dgm:t>
    </dgm:pt>
    <dgm:pt modelId="{5FE840E8-F0F1-4498-B476-A9BB082DD472}" type="parTrans" cxnId="{01D15E7A-DCBC-49E8-8373-4FFC29681EF2}">
      <dgm:prSet/>
      <dgm:spPr/>
      <dgm:t>
        <a:bodyPr/>
        <a:lstStyle/>
        <a:p>
          <a:endParaRPr lang="en-US"/>
        </a:p>
      </dgm:t>
    </dgm:pt>
    <dgm:pt modelId="{FE36DB02-F20D-4190-8635-F104499B523D}" type="sibTrans" cxnId="{01D15E7A-DCBC-49E8-8373-4FFC29681EF2}">
      <dgm:prSet/>
      <dgm:spPr/>
      <dgm:t>
        <a:bodyPr/>
        <a:lstStyle/>
        <a:p>
          <a:endParaRPr lang="en-US"/>
        </a:p>
      </dgm:t>
    </dgm:pt>
    <dgm:pt modelId="{2E7B0FCF-A06F-4848-B6F2-712114BE2909}">
      <dgm:prSet/>
      <dgm:spPr/>
      <dgm:t>
        <a:bodyPr/>
        <a:lstStyle/>
        <a:p>
          <a:r>
            <a:rPr lang="en-US" dirty="0"/>
            <a:t>Diversity &amp; Inclusion</a:t>
          </a:r>
        </a:p>
      </dgm:t>
    </dgm:pt>
    <dgm:pt modelId="{89AEAFBE-D8B8-4653-B044-002DE18C1FDC}" type="sibTrans" cxnId="{06897E7F-066A-48E3-8586-49ABD621D7D0}">
      <dgm:prSet/>
      <dgm:spPr/>
      <dgm:t>
        <a:bodyPr/>
        <a:lstStyle/>
        <a:p>
          <a:endParaRPr lang="en-US"/>
        </a:p>
      </dgm:t>
    </dgm:pt>
    <dgm:pt modelId="{D84292B1-F8F1-4F27-A595-272E34BD409D}" type="parTrans" cxnId="{06897E7F-066A-48E3-8586-49ABD621D7D0}">
      <dgm:prSet/>
      <dgm:spPr/>
      <dgm:t>
        <a:bodyPr/>
        <a:lstStyle/>
        <a:p>
          <a:endParaRPr lang="en-US"/>
        </a:p>
      </dgm:t>
    </dgm:pt>
    <dgm:pt modelId="{48E9A8FF-AE4A-4B0E-B7A2-75CFC93E0092}">
      <dgm:prSet/>
      <dgm:spPr/>
      <dgm:t>
        <a:bodyPr/>
        <a:lstStyle/>
        <a:p>
          <a:r>
            <a:rPr lang="en-US" dirty="0"/>
            <a:t>Images and Representation</a:t>
          </a:r>
        </a:p>
      </dgm:t>
    </dgm:pt>
    <dgm:pt modelId="{BCA42DA0-FA14-4C2D-9FBC-4640484BF325}" type="parTrans" cxnId="{6A9D5212-EF86-4011-B84D-1D1AB58C1BA2}">
      <dgm:prSet/>
      <dgm:spPr/>
      <dgm:t>
        <a:bodyPr/>
        <a:lstStyle/>
        <a:p>
          <a:endParaRPr lang="en-US"/>
        </a:p>
      </dgm:t>
    </dgm:pt>
    <dgm:pt modelId="{0DCB856E-D45F-4A5D-AE0E-46CCA6969C84}" type="sibTrans" cxnId="{6A9D5212-EF86-4011-B84D-1D1AB58C1BA2}">
      <dgm:prSet/>
      <dgm:spPr/>
      <dgm:t>
        <a:bodyPr/>
        <a:lstStyle/>
        <a:p>
          <a:endParaRPr lang="en-US"/>
        </a:p>
      </dgm:t>
    </dgm:pt>
    <dgm:pt modelId="{7294A06E-C3CC-488F-8AAA-4F290A9B0A7F}">
      <dgm:prSet/>
      <dgm:spPr/>
      <dgm:t>
        <a:bodyPr/>
        <a:lstStyle/>
        <a:p>
          <a:r>
            <a:rPr lang="en-US" dirty="0"/>
            <a:t>Content Meaning</a:t>
          </a:r>
        </a:p>
      </dgm:t>
    </dgm:pt>
    <dgm:pt modelId="{AF6AA5C0-2FAB-48BE-B1CF-9D1E27676D07}" type="parTrans" cxnId="{7837B91C-ADA4-4098-9DA2-2220341F46B8}">
      <dgm:prSet/>
      <dgm:spPr/>
      <dgm:t>
        <a:bodyPr/>
        <a:lstStyle/>
        <a:p>
          <a:endParaRPr lang="en-US"/>
        </a:p>
      </dgm:t>
    </dgm:pt>
    <dgm:pt modelId="{1DB3B86B-FA82-4A0C-9E4F-260D2A703475}" type="sibTrans" cxnId="{7837B91C-ADA4-4098-9DA2-2220341F46B8}">
      <dgm:prSet/>
      <dgm:spPr/>
      <dgm:t>
        <a:bodyPr/>
        <a:lstStyle/>
        <a:p>
          <a:endParaRPr lang="en-US"/>
        </a:p>
      </dgm:t>
    </dgm:pt>
    <dgm:pt modelId="{1BDD1B2B-79F6-4704-94E0-5ADC38B8FEA0}">
      <dgm:prSet/>
      <dgm:spPr/>
      <dgm:t>
        <a:bodyPr/>
        <a:lstStyle/>
        <a:p>
          <a:r>
            <a:rPr lang="en-US" dirty="0"/>
            <a:t>Connection &amp; Belonging</a:t>
          </a:r>
        </a:p>
      </dgm:t>
    </dgm:pt>
    <dgm:pt modelId="{CAB0DE2C-AE48-4D11-8084-9269427C1263}" type="parTrans" cxnId="{774116B4-00CE-4A23-B950-773206D1CF9F}">
      <dgm:prSet/>
      <dgm:spPr/>
      <dgm:t>
        <a:bodyPr/>
        <a:lstStyle/>
        <a:p>
          <a:endParaRPr lang="en-US"/>
        </a:p>
      </dgm:t>
    </dgm:pt>
    <dgm:pt modelId="{0896EED1-CD25-4193-B7EE-940031B03F84}" type="sibTrans" cxnId="{774116B4-00CE-4A23-B950-773206D1CF9F}">
      <dgm:prSet/>
      <dgm:spPr/>
      <dgm:t>
        <a:bodyPr/>
        <a:lstStyle/>
        <a:p>
          <a:endParaRPr lang="en-US"/>
        </a:p>
      </dgm:t>
    </dgm:pt>
    <dgm:pt modelId="{895137FF-F84B-4C63-8492-C97F650CBF09}">
      <dgm:prSet custT="1"/>
      <dgm:spPr/>
      <dgm:t>
        <a:bodyPr/>
        <a:lstStyle/>
        <a:p>
          <a:r>
            <a:rPr lang="en-US" sz="3200" dirty="0"/>
            <a:t>Universal Design for Learning</a:t>
          </a:r>
        </a:p>
      </dgm:t>
    </dgm:pt>
    <dgm:pt modelId="{A58AA4A1-F454-4087-A8FE-9CA4E550A6F0}" type="parTrans" cxnId="{8E4715D4-FA90-4F5F-AE92-9477E8B41D07}">
      <dgm:prSet/>
      <dgm:spPr/>
      <dgm:t>
        <a:bodyPr/>
        <a:lstStyle/>
        <a:p>
          <a:endParaRPr lang="en-US"/>
        </a:p>
      </dgm:t>
    </dgm:pt>
    <dgm:pt modelId="{76A99052-2C93-4C50-B588-B2FEC373F1BA}" type="sibTrans" cxnId="{8E4715D4-FA90-4F5F-AE92-9477E8B41D07}">
      <dgm:prSet/>
      <dgm:spPr/>
      <dgm:t>
        <a:bodyPr/>
        <a:lstStyle/>
        <a:p>
          <a:endParaRPr lang="en-US"/>
        </a:p>
      </dgm:t>
    </dgm:pt>
    <dgm:pt modelId="{C467DBA2-BE40-414C-BE62-9A459A363100}">
      <dgm:prSet custT="1"/>
      <dgm:spPr/>
      <dgm:t>
        <a:bodyPr/>
        <a:lstStyle/>
        <a:p>
          <a:r>
            <a:rPr lang="en-US" sz="3200" dirty="0"/>
            <a:t>Human Bias</a:t>
          </a:r>
        </a:p>
      </dgm:t>
    </dgm:pt>
    <dgm:pt modelId="{E24E0768-11B7-4804-A5AF-ECE73F6F8D6F}" type="parTrans" cxnId="{1DE64719-1129-4362-BA74-6F65DAB6C8A3}">
      <dgm:prSet/>
      <dgm:spPr/>
      <dgm:t>
        <a:bodyPr/>
        <a:lstStyle/>
        <a:p>
          <a:endParaRPr lang="en-US"/>
        </a:p>
      </dgm:t>
    </dgm:pt>
    <dgm:pt modelId="{E0B3C6F4-EDBD-40C5-BF85-7369B3431BB0}" type="sibTrans" cxnId="{1DE64719-1129-4362-BA74-6F65DAB6C8A3}">
      <dgm:prSet/>
      <dgm:spPr/>
      <dgm:t>
        <a:bodyPr/>
        <a:lstStyle/>
        <a:p>
          <a:endParaRPr lang="en-US"/>
        </a:p>
      </dgm:t>
    </dgm:pt>
    <dgm:pt modelId="{81DD300C-2019-49B4-BBAA-843BDF1AB46A}" type="pres">
      <dgm:prSet presAssocID="{D4D8F3EE-29F5-4610-BF0A-29D2BD4FBD23}" presName="rootNode" presStyleCnt="0">
        <dgm:presLayoutVars>
          <dgm:chMax/>
          <dgm:chPref/>
          <dgm:dir/>
          <dgm:animLvl val="lvl"/>
        </dgm:presLayoutVars>
      </dgm:prSet>
      <dgm:spPr/>
    </dgm:pt>
    <dgm:pt modelId="{54219E01-FC92-4C0D-B9B9-48A970EAA109}" type="pres">
      <dgm:prSet presAssocID="{19B0820F-1305-40C5-AAF5-B7FFDAD919DE}" presName="composite" presStyleCnt="0"/>
      <dgm:spPr/>
    </dgm:pt>
    <dgm:pt modelId="{42D46EDE-F922-4611-A0D3-D9D5D3B7A5A6}" type="pres">
      <dgm:prSet presAssocID="{19B0820F-1305-40C5-AAF5-B7FFDAD919DE}" presName="ParentText" presStyleLbl="node1" presStyleIdx="0" presStyleCnt="2" custScaleX="101424" custScaleY="113651">
        <dgm:presLayoutVars>
          <dgm:chMax val="1"/>
          <dgm:chPref val="1"/>
          <dgm:bulletEnabled val="1"/>
        </dgm:presLayoutVars>
      </dgm:prSet>
      <dgm:spPr/>
    </dgm:pt>
    <dgm:pt modelId="{C8DEFEFC-B9D3-4223-8F5D-DC99AE0CD037}" type="pres">
      <dgm:prSet presAssocID="{19B0820F-1305-40C5-AAF5-B7FFDAD919DE}" presName="Image" presStyleLbl="bgImgPlace1" presStyleIdx="0" presStyleCnt="2"/>
      <dgm:spPr>
        <a:blipFill>
          <a:blip xmlns:r="http://schemas.openxmlformats.org/officeDocument/2006/relationships" r:embed="rId1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7000" r="-7000"/>
          </a:stretch>
        </a:blipFill>
      </dgm:spPr>
    </dgm:pt>
    <dgm:pt modelId="{4AB1E215-76CE-45C0-8467-CF98ACDEBCFB}" type="pres">
      <dgm:prSet presAssocID="{19B0820F-1305-40C5-AAF5-B7FFDAD919DE}" presName="ChildText" presStyleLbl="fgAcc1" presStyleIdx="0" presStyleCnt="2" custScaleX="198795" custScaleY="129536">
        <dgm:presLayoutVars>
          <dgm:chMax val="0"/>
          <dgm:chPref val="0"/>
          <dgm:bulletEnabled val="1"/>
        </dgm:presLayoutVars>
      </dgm:prSet>
      <dgm:spPr/>
    </dgm:pt>
    <dgm:pt modelId="{D4F5209C-129B-45E6-908F-2C21C82B732D}" type="pres">
      <dgm:prSet presAssocID="{8E93B49F-9589-44D4-8623-00AE33923678}" presName="sibTrans" presStyleCnt="0"/>
      <dgm:spPr/>
    </dgm:pt>
    <dgm:pt modelId="{9F25B83E-7826-4163-B15B-EEECE6691982}" type="pres">
      <dgm:prSet presAssocID="{C57A4DE9-C46E-41A2-922D-44BB87DF7F28}" presName="composite" presStyleCnt="0"/>
      <dgm:spPr/>
    </dgm:pt>
    <dgm:pt modelId="{BF9D4770-03D9-470C-90A0-244CD28349B6}" type="pres">
      <dgm:prSet presAssocID="{C57A4DE9-C46E-41A2-922D-44BB87DF7F28}" presName="ParentText" presStyleLbl="node1" presStyleIdx="1" presStyleCnt="2" custLinFactNeighborX="-28" custLinFactNeighborY="1522">
        <dgm:presLayoutVars>
          <dgm:chMax val="1"/>
          <dgm:chPref val="1"/>
          <dgm:bulletEnabled val="1"/>
        </dgm:presLayoutVars>
      </dgm:prSet>
      <dgm:spPr/>
    </dgm:pt>
    <dgm:pt modelId="{F24D6903-EE92-4923-8F72-80FDE5007D31}" type="pres">
      <dgm:prSet presAssocID="{C57A4DE9-C46E-41A2-922D-44BB87DF7F28}" presName="Image" presStyleLbl="bgImgPlace1" presStyleIdx="1" presStyleCnt="2"/>
      <dgm:spPr>
        <a:blipFill>
          <a:blip xmlns:r="http://schemas.openxmlformats.org/officeDocument/2006/relationships" r:embed="rId3">
            <a:alphaModFix amt="5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11000" r="-11000"/>
          </a:stretch>
        </a:blipFill>
      </dgm:spPr>
    </dgm:pt>
    <dgm:pt modelId="{2FE3852F-4882-4CD5-923F-C3D628089EA7}" type="pres">
      <dgm:prSet presAssocID="{C57A4DE9-C46E-41A2-922D-44BB87DF7F28}" presName="ChildText" presStyleLbl="fgAcc1" presStyleIdx="1" presStyleCnt="2" custScaleX="229160" custScaleY="144675">
        <dgm:presLayoutVars>
          <dgm:chMax val="0"/>
          <dgm:chPref val="0"/>
          <dgm:bulletEnabled val="1"/>
        </dgm:presLayoutVars>
      </dgm:prSet>
      <dgm:spPr/>
    </dgm:pt>
  </dgm:ptLst>
  <dgm:cxnLst>
    <dgm:cxn modelId="{1C8CB40F-5DEE-40E1-B449-FF985E302261}" type="presOf" srcId="{1BDD1B2B-79F6-4704-94E0-5ADC38B8FEA0}" destId="{4AB1E215-76CE-45C0-8467-CF98ACDEBCFB}" srcOrd="0" destOrd="3" presId="urn:microsoft.com/office/officeart/2008/layout/TitledPictureBlocks"/>
    <dgm:cxn modelId="{6A9D5212-EF86-4011-B84D-1D1AB58C1BA2}" srcId="{19B0820F-1305-40C5-AAF5-B7FFDAD919DE}" destId="{48E9A8FF-AE4A-4B0E-B7A2-75CFC93E0092}" srcOrd="1" destOrd="0" parTransId="{BCA42DA0-FA14-4C2D-9FBC-4640484BF325}" sibTransId="{0DCB856E-D45F-4A5D-AE0E-46CCA6969C84}"/>
    <dgm:cxn modelId="{1DE64719-1129-4362-BA74-6F65DAB6C8A3}" srcId="{C57A4DE9-C46E-41A2-922D-44BB87DF7F28}" destId="{C467DBA2-BE40-414C-BE62-9A459A363100}" srcOrd="2" destOrd="0" parTransId="{E24E0768-11B7-4804-A5AF-ECE73F6F8D6F}" sibTransId="{E0B3C6F4-EDBD-40C5-BF85-7369B3431BB0}"/>
    <dgm:cxn modelId="{7837B91C-ADA4-4098-9DA2-2220341F46B8}" srcId="{19B0820F-1305-40C5-AAF5-B7FFDAD919DE}" destId="{7294A06E-C3CC-488F-8AAA-4F290A9B0A7F}" srcOrd="2" destOrd="0" parTransId="{AF6AA5C0-2FAB-48BE-B1CF-9D1E27676D07}" sibTransId="{1DB3B86B-FA82-4A0C-9E4F-260D2A703475}"/>
    <dgm:cxn modelId="{C6DB4D38-80DC-426B-9F99-A96D8FB61D1D}" type="presOf" srcId="{69DC35F5-6742-4786-811D-A066875A2F5E}" destId="{2FE3852F-4882-4CD5-923F-C3D628089EA7}" srcOrd="0" destOrd="0" presId="urn:microsoft.com/office/officeart/2008/layout/TitledPictureBlocks"/>
    <dgm:cxn modelId="{D12AE34C-DC2D-402B-B68B-D80B2AA747BD}" type="presOf" srcId="{C57A4DE9-C46E-41A2-922D-44BB87DF7F28}" destId="{BF9D4770-03D9-470C-90A0-244CD28349B6}" srcOrd="0" destOrd="0" presId="urn:microsoft.com/office/officeart/2008/layout/TitledPictureBlocks"/>
    <dgm:cxn modelId="{81DF9D64-AA1E-4C65-AB1B-03B2093231C9}" type="presOf" srcId="{19B0820F-1305-40C5-AAF5-B7FFDAD919DE}" destId="{42D46EDE-F922-4611-A0D3-D9D5D3B7A5A6}" srcOrd="0" destOrd="0" presId="urn:microsoft.com/office/officeart/2008/layout/TitledPictureBlocks"/>
    <dgm:cxn modelId="{F3BB1368-BA91-4A45-B311-6BB5F4A95243}" srcId="{D4D8F3EE-29F5-4610-BF0A-29D2BD4FBD23}" destId="{19B0820F-1305-40C5-AAF5-B7FFDAD919DE}" srcOrd="0" destOrd="0" parTransId="{77EACBB2-39D9-4494-BCFE-C89F481AA3A3}" sibTransId="{8E93B49F-9589-44D4-8623-00AE33923678}"/>
    <dgm:cxn modelId="{B18C8069-0C9D-4262-976A-C6DA3D5B3FB4}" type="presOf" srcId="{2E7B0FCF-A06F-4848-B6F2-712114BE2909}" destId="{4AB1E215-76CE-45C0-8467-CF98ACDEBCFB}" srcOrd="0" destOrd="0" presId="urn:microsoft.com/office/officeart/2008/layout/TitledPictureBlocks"/>
    <dgm:cxn modelId="{01D15E7A-DCBC-49E8-8373-4FFC29681EF2}" srcId="{C57A4DE9-C46E-41A2-922D-44BB87DF7F28}" destId="{69DC35F5-6742-4786-811D-A066875A2F5E}" srcOrd="0" destOrd="0" parTransId="{5FE840E8-F0F1-4498-B476-A9BB082DD472}" sibTransId="{FE36DB02-F20D-4190-8635-F104499B523D}"/>
    <dgm:cxn modelId="{06897E7F-066A-48E3-8586-49ABD621D7D0}" srcId="{19B0820F-1305-40C5-AAF5-B7FFDAD919DE}" destId="{2E7B0FCF-A06F-4848-B6F2-712114BE2909}" srcOrd="0" destOrd="0" parTransId="{D84292B1-F8F1-4F27-A595-272E34BD409D}" sibTransId="{89AEAFBE-D8B8-4653-B044-002DE18C1FDC}"/>
    <dgm:cxn modelId="{774116B4-00CE-4A23-B950-773206D1CF9F}" srcId="{19B0820F-1305-40C5-AAF5-B7FFDAD919DE}" destId="{1BDD1B2B-79F6-4704-94E0-5ADC38B8FEA0}" srcOrd="3" destOrd="0" parTransId="{CAB0DE2C-AE48-4D11-8084-9269427C1263}" sibTransId="{0896EED1-CD25-4193-B7EE-940031B03F84}"/>
    <dgm:cxn modelId="{8609B3C1-623A-46E7-BFB1-5113EFAD79C7}" type="presOf" srcId="{D4D8F3EE-29F5-4610-BF0A-29D2BD4FBD23}" destId="{81DD300C-2019-49B4-BBAA-843BDF1AB46A}" srcOrd="0" destOrd="0" presId="urn:microsoft.com/office/officeart/2008/layout/TitledPictureBlocks"/>
    <dgm:cxn modelId="{5EABA9C2-E043-44D0-9F20-09A33C7780DF}" type="presOf" srcId="{48E9A8FF-AE4A-4B0E-B7A2-75CFC93E0092}" destId="{4AB1E215-76CE-45C0-8467-CF98ACDEBCFB}" srcOrd="0" destOrd="1" presId="urn:microsoft.com/office/officeart/2008/layout/TitledPictureBlocks"/>
    <dgm:cxn modelId="{45C46EC3-6827-4503-B201-364CA2F44EA1}" type="presOf" srcId="{C467DBA2-BE40-414C-BE62-9A459A363100}" destId="{2FE3852F-4882-4CD5-923F-C3D628089EA7}" srcOrd="0" destOrd="2" presId="urn:microsoft.com/office/officeart/2008/layout/TitledPictureBlocks"/>
    <dgm:cxn modelId="{05083FC9-5A03-4FBB-A19B-C9F3F1F64705}" type="presOf" srcId="{7294A06E-C3CC-488F-8AAA-4F290A9B0A7F}" destId="{4AB1E215-76CE-45C0-8467-CF98ACDEBCFB}" srcOrd="0" destOrd="2" presId="urn:microsoft.com/office/officeart/2008/layout/TitledPictureBlocks"/>
    <dgm:cxn modelId="{8C2BF9D2-6FE8-4C73-AD5A-A11CDD390890}" type="presOf" srcId="{895137FF-F84B-4C63-8492-C97F650CBF09}" destId="{2FE3852F-4882-4CD5-923F-C3D628089EA7}" srcOrd="0" destOrd="1" presId="urn:microsoft.com/office/officeart/2008/layout/TitledPictureBlocks"/>
    <dgm:cxn modelId="{8E4715D4-FA90-4F5F-AE92-9477E8B41D07}" srcId="{C57A4DE9-C46E-41A2-922D-44BB87DF7F28}" destId="{895137FF-F84B-4C63-8492-C97F650CBF09}" srcOrd="1" destOrd="0" parTransId="{A58AA4A1-F454-4087-A8FE-9CA4E550A6F0}" sibTransId="{76A99052-2C93-4C50-B588-B2FEC373F1BA}"/>
    <dgm:cxn modelId="{A3414AE7-B4CB-4EE1-84AC-011BC4DF32D6}" srcId="{D4D8F3EE-29F5-4610-BF0A-29D2BD4FBD23}" destId="{C57A4DE9-C46E-41A2-922D-44BB87DF7F28}" srcOrd="1" destOrd="0" parTransId="{487D5F1B-217C-4502-B59A-87F23E7E5649}" sibTransId="{1CF17E15-622A-46D8-9C93-5D09B9EF8FFB}"/>
    <dgm:cxn modelId="{9410E2B9-215E-4791-82A4-DB06EF76EB83}" type="presParOf" srcId="{81DD300C-2019-49B4-BBAA-843BDF1AB46A}" destId="{54219E01-FC92-4C0D-B9B9-48A970EAA109}" srcOrd="0" destOrd="0" presId="urn:microsoft.com/office/officeart/2008/layout/TitledPictureBlocks"/>
    <dgm:cxn modelId="{D7EA5876-A06D-4BA3-988F-D6CAE63E481D}" type="presParOf" srcId="{54219E01-FC92-4C0D-B9B9-48A970EAA109}" destId="{42D46EDE-F922-4611-A0D3-D9D5D3B7A5A6}" srcOrd="0" destOrd="0" presId="urn:microsoft.com/office/officeart/2008/layout/TitledPictureBlocks"/>
    <dgm:cxn modelId="{28BEF268-6510-4185-98CD-271AE31A3424}" type="presParOf" srcId="{54219E01-FC92-4C0D-B9B9-48A970EAA109}" destId="{C8DEFEFC-B9D3-4223-8F5D-DC99AE0CD037}" srcOrd="1" destOrd="0" presId="urn:microsoft.com/office/officeart/2008/layout/TitledPictureBlocks"/>
    <dgm:cxn modelId="{C89723C1-DA14-4CE2-932F-25F2508DF96C}" type="presParOf" srcId="{54219E01-FC92-4C0D-B9B9-48A970EAA109}" destId="{4AB1E215-76CE-45C0-8467-CF98ACDEBCFB}" srcOrd="2" destOrd="0" presId="urn:microsoft.com/office/officeart/2008/layout/TitledPictureBlocks"/>
    <dgm:cxn modelId="{2D109E2C-46E3-481A-B26B-BB82B66EE212}" type="presParOf" srcId="{81DD300C-2019-49B4-BBAA-843BDF1AB46A}" destId="{D4F5209C-129B-45E6-908F-2C21C82B732D}" srcOrd="1" destOrd="0" presId="urn:microsoft.com/office/officeart/2008/layout/TitledPictureBlocks"/>
    <dgm:cxn modelId="{C93F45BE-C0DB-4375-ADA4-10FA140101CC}" type="presParOf" srcId="{81DD300C-2019-49B4-BBAA-843BDF1AB46A}" destId="{9F25B83E-7826-4163-B15B-EEECE6691982}" srcOrd="2" destOrd="0" presId="urn:microsoft.com/office/officeart/2008/layout/TitledPictureBlocks"/>
    <dgm:cxn modelId="{6DBF9DB6-C118-4723-91E5-DDC6782C29D2}" type="presParOf" srcId="{9F25B83E-7826-4163-B15B-EEECE6691982}" destId="{BF9D4770-03D9-470C-90A0-244CD28349B6}" srcOrd="0" destOrd="0" presId="urn:microsoft.com/office/officeart/2008/layout/TitledPictureBlocks"/>
    <dgm:cxn modelId="{2AC491BC-D970-4A3D-BD0E-E031FD82AAAA}" type="presParOf" srcId="{9F25B83E-7826-4163-B15B-EEECE6691982}" destId="{F24D6903-EE92-4923-8F72-80FDE5007D31}" srcOrd="1" destOrd="0" presId="urn:microsoft.com/office/officeart/2008/layout/TitledPictureBlocks"/>
    <dgm:cxn modelId="{01DAD42B-C544-4ED6-AF3A-0F13D5BDB20F}" type="presParOf" srcId="{9F25B83E-7826-4163-B15B-EEECE6691982}" destId="{2FE3852F-4882-4CD5-923F-C3D628089EA7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D8F3EE-29F5-4610-BF0A-29D2BD4FBD23}" type="doc">
      <dgm:prSet loTypeId="urn:microsoft.com/office/officeart/2008/layout/TitledPictureBlocks" loCatId="picture" qsTypeId="urn:microsoft.com/office/officeart/2005/8/quickstyle/simple2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19B0820F-1305-40C5-AAF5-B7FFDAD919DE}">
      <dgm:prSet/>
      <dgm:spPr/>
      <dgm:t>
        <a:bodyPr/>
        <a:lstStyle/>
        <a:p>
          <a:r>
            <a:rPr lang="en-US" b="1" i="1" dirty="0"/>
            <a:t>E1: Technology</a:t>
          </a:r>
          <a:endParaRPr lang="en-US" b="1" dirty="0"/>
        </a:p>
      </dgm:t>
    </dgm:pt>
    <dgm:pt modelId="{77EACBB2-39D9-4494-BCFE-C89F481AA3A3}" type="parTrans" cxnId="{F3BB1368-BA91-4A45-B311-6BB5F4A95243}">
      <dgm:prSet/>
      <dgm:spPr/>
      <dgm:t>
        <a:bodyPr/>
        <a:lstStyle/>
        <a:p>
          <a:endParaRPr lang="en-US"/>
        </a:p>
      </dgm:t>
    </dgm:pt>
    <dgm:pt modelId="{8E93B49F-9589-44D4-8623-00AE33923678}" type="sibTrans" cxnId="{F3BB1368-BA91-4A45-B311-6BB5F4A95243}">
      <dgm:prSet/>
      <dgm:spPr/>
      <dgm:t>
        <a:bodyPr/>
        <a:lstStyle/>
        <a:p>
          <a:endParaRPr lang="en-US"/>
        </a:p>
      </dgm:t>
    </dgm:pt>
    <dgm:pt modelId="{C57A4DE9-C46E-41A2-922D-44BB87DF7F28}">
      <dgm:prSet/>
      <dgm:spPr/>
      <dgm:t>
        <a:bodyPr/>
        <a:lstStyle/>
        <a:p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</a:rPr>
            <a:t>Basic questions to ask:</a:t>
          </a:r>
        </a:p>
      </dgm:t>
    </dgm:pt>
    <dgm:pt modelId="{487D5F1B-217C-4502-B59A-87F23E7E5649}" type="parTrans" cxnId="{A3414AE7-B4CB-4EE1-84AC-011BC4DF32D6}">
      <dgm:prSet/>
      <dgm:spPr/>
      <dgm:t>
        <a:bodyPr/>
        <a:lstStyle/>
        <a:p>
          <a:endParaRPr lang="en-US"/>
        </a:p>
      </dgm:t>
    </dgm:pt>
    <dgm:pt modelId="{1CF17E15-622A-46D8-9C93-5D09B9EF8FFB}" type="sibTrans" cxnId="{A3414AE7-B4CB-4EE1-84AC-011BC4DF32D6}">
      <dgm:prSet/>
      <dgm:spPr/>
      <dgm:t>
        <a:bodyPr/>
        <a:lstStyle/>
        <a:p>
          <a:endParaRPr lang="en-US"/>
        </a:p>
      </dgm:t>
    </dgm:pt>
    <dgm:pt modelId="{69DC35F5-6742-4786-811D-A066875A2F5E}">
      <dgm:prSet custT="1"/>
      <dgm:spPr/>
      <dgm:t>
        <a:bodyPr/>
        <a:lstStyle/>
        <a:p>
          <a:r>
            <a:rPr lang="en-US" sz="2000" dirty="0"/>
            <a:t>Do my students need dedicated online access to interact with the tool or content/complete tasks?</a:t>
          </a:r>
        </a:p>
      </dgm:t>
    </dgm:pt>
    <dgm:pt modelId="{5FE840E8-F0F1-4498-B476-A9BB082DD472}" type="parTrans" cxnId="{01D15E7A-DCBC-49E8-8373-4FFC29681EF2}">
      <dgm:prSet/>
      <dgm:spPr/>
      <dgm:t>
        <a:bodyPr/>
        <a:lstStyle/>
        <a:p>
          <a:endParaRPr lang="en-US"/>
        </a:p>
      </dgm:t>
    </dgm:pt>
    <dgm:pt modelId="{FE36DB02-F20D-4190-8635-F104499B523D}" type="sibTrans" cxnId="{01D15E7A-DCBC-49E8-8373-4FFC29681EF2}">
      <dgm:prSet/>
      <dgm:spPr/>
      <dgm:t>
        <a:bodyPr/>
        <a:lstStyle/>
        <a:p>
          <a:endParaRPr lang="en-US"/>
        </a:p>
      </dgm:t>
    </dgm:pt>
    <dgm:pt modelId="{9A5CC469-4183-4DA3-A71A-FF0DC220527B}">
      <dgm:prSet custT="1"/>
      <dgm:spPr/>
      <dgm:t>
        <a:bodyPr/>
        <a:lstStyle/>
        <a:p>
          <a:r>
            <a:rPr lang="en-US" sz="2000" dirty="0"/>
            <a:t>What is the cost of the technology for my students?</a:t>
          </a:r>
        </a:p>
      </dgm:t>
    </dgm:pt>
    <dgm:pt modelId="{A67EE646-7C31-41FD-A7E8-B6A3959FE895}" type="parTrans" cxnId="{E01BF7B6-342B-4703-80C5-D6635BF53190}">
      <dgm:prSet/>
      <dgm:spPr/>
      <dgm:t>
        <a:bodyPr/>
        <a:lstStyle/>
        <a:p>
          <a:endParaRPr lang="en-US"/>
        </a:p>
      </dgm:t>
    </dgm:pt>
    <dgm:pt modelId="{ECBB513E-332C-4B07-BBD1-2C9A19026C19}" type="sibTrans" cxnId="{E01BF7B6-342B-4703-80C5-D6635BF53190}">
      <dgm:prSet/>
      <dgm:spPr/>
      <dgm:t>
        <a:bodyPr/>
        <a:lstStyle/>
        <a:p>
          <a:endParaRPr lang="en-US"/>
        </a:p>
      </dgm:t>
    </dgm:pt>
    <dgm:pt modelId="{F3C9BAC8-E4F7-4502-8137-545F8CF6A367}">
      <dgm:prSet custT="1"/>
      <dgm:spPr/>
      <dgm:t>
        <a:bodyPr/>
        <a:lstStyle/>
        <a:p>
          <a:r>
            <a:rPr lang="en-US" sz="2000" dirty="0"/>
            <a:t>Does this technology add to my students’ learning experiences?</a:t>
          </a:r>
        </a:p>
      </dgm:t>
    </dgm:pt>
    <dgm:pt modelId="{CBCE05AB-587E-4666-9E2B-C64C14DE6E22}" type="parTrans" cxnId="{224E847E-D0C0-4CF1-A98E-278DA734698D}">
      <dgm:prSet/>
      <dgm:spPr/>
      <dgm:t>
        <a:bodyPr/>
        <a:lstStyle/>
        <a:p>
          <a:endParaRPr lang="en-US"/>
        </a:p>
      </dgm:t>
    </dgm:pt>
    <dgm:pt modelId="{26693E7E-937E-47C7-A458-712A5A8DC338}" type="sibTrans" cxnId="{224E847E-D0C0-4CF1-A98E-278DA734698D}">
      <dgm:prSet/>
      <dgm:spPr/>
      <dgm:t>
        <a:bodyPr/>
        <a:lstStyle/>
        <a:p>
          <a:endParaRPr lang="en-US"/>
        </a:p>
      </dgm:t>
    </dgm:pt>
    <dgm:pt modelId="{2E7B0FCF-A06F-4848-B6F2-712114BE2909}">
      <dgm:prSet/>
      <dgm:spPr/>
      <dgm:t>
        <a:bodyPr/>
        <a:lstStyle/>
        <a:p>
          <a:r>
            <a:rPr lang="en-US" i="1" dirty="0"/>
            <a:t>Course structure &amp; activities mitigate digital divide &amp; technology access issues (a) by clarifying how required technologies support learning, and (b) by providing alternative pathways to complete course activities if students face barriers.</a:t>
          </a:r>
          <a:endParaRPr lang="en-US" dirty="0"/>
        </a:p>
      </dgm:t>
    </dgm:pt>
    <dgm:pt modelId="{89AEAFBE-D8B8-4653-B044-002DE18C1FDC}" type="sibTrans" cxnId="{06897E7F-066A-48E3-8586-49ABD621D7D0}">
      <dgm:prSet/>
      <dgm:spPr/>
      <dgm:t>
        <a:bodyPr/>
        <a:lstStyle/>
        <a:p>
          <a:endParaRPr lang="en-US"/>
        </a:p>
      </dgm:t>
    </dgm:pt>
    <dgm:pt modelId="{D84292B1-F8F1-4F27-A595-272E34BD409D}" type="parTrans" cxnId="{06897E7F-066A-48E3-8586-49ABD621D7D0}">
      <dgm:prSet/>
      <dgm:spPr/>
      <dgm:t>
        <a:bodyPr/>
        <a:lstStyle/>
        <a:p>
          <a:endParaRPr lang="en-US"/>
        </a:p>
      </dgm:t>
    </dgm:pt>
    <dgm:pt modelId="{81DD300C-2019-49B4-BBAA-843BDF1AB46A}" type="pres">
      <dgm:prSet presAssocID="{D4D8F3EE-29F5-4610-BF0A-29D2BD4FBD23}" presName="rootNode" presStyleCnt="0">
        <dgm:presLayoutVars>
          <dgm:chMax/>
          <dgm:chPref/>
          <dgm:dir/>
          <dgm:animLvl val="lvl"/>
        </dgm:presLayoutVars>
      </dgm:prSet>
      <dgm:spPr/>
    </dgm:pt>
    <dgm:pt modelId="{54219E01-FC92-4C0D-B9B9-48A970EAA109}" type="pres">
      <dgm:prSet presAssocID="{19B0820F-1305-40C5-AAF5-B7FFDAD919DE}" presName="composite" presStyleCnt="0"/>
      <dgm:spPr/>
    </dgm:pt>
    <dgm:pt modelId="{42D46EDE-F922-4611-A0D3-D9D5D3B7A5A6}" type="pres">
      <dgm:prSet presAssocID="{19B0820F-1305-40C5-AAF5-B7FFDAD919DE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C8DEFEFC-B9D3-4223-8F5D-DC99AE0CD037}" type="pres">
      <dgm:prSet presAssocID="{19B0820F-1305-40C5-AAF5-B7FFDAD919DE}" presName="Image" presStyleLbl="bgImgPlace1" presStyleIdx="0" presStyleCnt="2"/>
      <dgm:spPr>
        <a:blipFill>
          <a:blip xmlns:r="http://schemas.openxmlformats.org/officeDocument/2006/relationships" r:embed="rId1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4AB1E215-76CE-45C0-8467-CF98ACDEBCFB}" type="pres">
      <dgm:prSet presAssocID="{19B0820F-1305-40C5-AAF5-B7FFDAD919DE}" presName="ChildText" presStyleLbl="fgAcc1" presStyleIdx="0" presStyleCnt="2" custScaleX="198795" custScaleY="129536">
        <dgm:presLayoutVars>
          <dgm:chMax val="0"/>
          <dgm:chPref val="0"/>
          <dgm:bulletEnabled val="1"/>
        </dgm:presLayoutVars>
      </dgm:prSet>
      <dgm:spPr/>
    </dgm:pt>
    <dgm:pt modelId="{D4F5209C-129B-45E6-908F-2C21C82B732D}" type="pres">
      <dgm:prSet presAssocID="{8E93B49F-9589-44D4-8623-00AE33923678}" presName="sibTrans" presStyleCnt="0"/>
      <dgm:spPr/>
    </dgm:pt>
    <dgm:pt modelId="{9F25B83E-7826-4163-B15B-EEECE6691982}" type="pres">
      <dgm:prSet presAssocID="{C57A4DE9-C46E-41A2-922D-44BB87DF7F28}" presName="composite" presStyleCnt="0"/>
      <dgm:spPr/>
    </dgm:pt>
    <dgm:pt modelId="{BF9D4770-03D9-470C-90A0-244CD28349B6}" type="pres">
      <dgm:prSet presAssocID="{C57A4DE9-C46E-41A2-922D-44BB87DF7F28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F24D6903-EE92-4923-8F72-80FDE5007D31}" type="pres">
      <dgm:prSet presAssocID="{C57A4DE9-C46E-41A2-922D-44BB87DF7F28}" presName="Image" presStyleLbl="bgImgPlace1" presStyleIdx="1" presStyleCnt="2"/>
      <dgm:spPr>
        <a:blipFill>
          <a:blip xmlns:r="http://schemas.openxmlformats.org/officeDocument/2006/relationships"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2FE3852F-4882-4CD5-923F-C3D628089EA7}" type="pres">
      <dgm:prSet presAssocID="{C57A4DE9-C46E-41A2-922D-44BB87DF7F28}" presName="ChildText" presStyleLbl="fgAcc1" presStyleIdx="1" presStyleCnt="2" custScaleX="229160" custScaleY="144675">
        <dgm:presLayoutVars>
          <dgm:chMax val="0"/>
          <dgm:chPref val="0"/>
          <dgm:bulletEnabled val="1"/>
        </dgm:presLayoutVars>
      </dgm:prSet>
      <dgm:spPr/>
    </dgm:pt>
  </dgm:ptLst>
  <dgm:cxnLst>
    <dgm:cxn modelId="{C6DB4D38-80DC-426B-9F99-A96D8FB61D1D}" type="presOf" srcId="{69DC35F5-6742-4786-811D-A066875A2F5E}" destId="{2FE3852F-4882-4CD5-923F-C3D628089EA7}" srcOrd="0" destOrd="0" presId="urn:microsoft.com/office/officeart/2008/layout/TitledPictureBlocks"/>
    <dgm:cxn modelId="{4706DE40-F044-4F47-A13D-DA67B91B1BFF}" type="presOf" srcId="{F3C9BAC8-E4F7-4502-8137-545F8CF6A367}" destId="{2FE3852F-4882-4CD5-923F-C3D628089EA7}" srcOrd="0" destOrd="2" presId="urn:microsoft.com/office/officeart/2008/layout/TitledPictureBlocks"/>
    <dgm:cxn modelId="{D12AE34C-DC2D-402B-B68B-D80B2AA747BD}" type="presOf" srcId="{C57A4DE9-C46E-41A2-922D-44BB87DF7F28}" destId="{BF9D4770-03D9-470C-90A0-244CD28349B6}" srcOrd="0" destOrd="0" presId="urn:microsoft.com/office/officeart/2008/layout/TitledPictureBlocks"/>
    <dgm:cxn modelId="{81DF9D64-AA1E-4C65-AB1B-03B2093231C9}" type="presOf" srcId="{19B0820F-1305-40C5-AAF5-B7FFDAD919DE}" destId="{42D46EDE-F922-4611-A0D3-D9D5D3B7A5A6}" srcOrd="0" destOrd="0" presId="urn:microsoft.com/office/officeart/2008/layout/TitledPictureBlocks"/>
    <dgm:cxn modelId="{F3BB1368-BA91-4A45-B311-6BB5F4A95243}" srcId="{D4D8F3EE-29F5-4610-BF0A-29D2BD4FBD23}" destId="{19B0820F-1305-40C5-AAF5-B7FFDAD919DE}" srcOrd="0" destOrd="0" parTransId="{77EACBB2-39D9-4494-BCFE-C89F481AA3A3}" sibTransId="{8E93B49F-9589-44D4-8623-00AE33923678}"/>
    <dgm:cxn modelId="{B18C8069-0C9D-4262-976A-C6DA3D5B3FB4}" type="presOf" srcId="{2E7B0FCF-A06F-4848-B6F2-712114BE2909}" destId="{4AB1E215-76CE-45C0-8467-CF98ACDEBCFB}" srcOrd="0" destOrd="0" presId="urn:microsoft.com/office/officeart/2008/layout/TitledPictureBlocks"/>
    <dgm:cxn modelId="{01D15E7A-DCBC-49E8-8373-4FFC29681EF2}" srcId="{C57A4DE9-C46E-41A2-922D-44BB87DF7F28}" destId="{69DC35F5-6742-4786-811D-A066875A2F5E}" srcOrd="0" destOrd="0" parTransId="{5FE840E8-F0F1-4498-B476-A9BB082DD472}" sibTransId="{FE36DB02-F20D-4190-8635-F104499B523D}"/>
    <dgm:cxn modelId="{224E847E-D0C0-4CF1-A98E-278DA734698D}" srcId="{C57A4DE9-C46E-41A2-922D-44BB87DF7F28}" destId="{F3C9BAC8-E4F7-4502-8137-545F8CF6A367}" srcOrd="2" destOrd="0" parTransId="{CBCE05AB-587E-4666-9E2B-C64C14DE6E22}" sibTransId="{26693E7E-937E-47C7-A458-712A5A8DC338}"/>
    <dgm:cxn modelId="{06897E7F-066A-48E3-8586-49ABD621D7D0}" srcId="{19B0820F-1305-40C5-AAF5-B7FFDAD919DE}" destId="{2E7B0FCF-A06F-4848-B6F2-712114BE2909}" srcOrd="0" destOrd="0" parTransId="{D84292B1-F8F1-4F27-A595-272E34BD409D}" sibTransId="{89AEAFBE-D8B8-4653-B044-002DE18C1FDC}"/>
    <dgm:cxn modelId="{13E20A92-CF10-4C66-8CB6-A0DA876A2770}" type="presOf" srcId="{9A5CC469-4183-4DA3-A71A-FF0DC220527B}" destId="{2FE3852F-4882-4CD5-923F-C3D628089EA7}" srcOrd="0" destOrd="1" presId="urn:microsoft.com/office/officeart/2008/layout/TitledPictureBlocks"/>
    <dgm:cxn modelId="{E01BF7B6-342B-4703-80C5-D6635BF53190}" srcId="{C57A4DE9-C46E-41A2-922D-44BB87DF7F28}" destId="{9A5CC469-4183-4DA3-A71A-FF0DC220527B}" srcOrd="1" destOrd="0" parTransId="{A67EE646-7C31-41FD-A7E8-B6A3959FE895}" sibTransId="{ECBB513E-332C-4B07-BBD1-2C9A19026C19}"/>
    <dgm:cxn modelId="{8609B3C1-623A-46E7-BFB1-5113EFAD79C7}" type="presOf" srcId="{D4D8F3EE-29F5-4610-BF0A-29D2BD4FBD23}" destId="{81DD300C-2019-49B4-BBAA-843BDF1AB46A}" srcOrd="0" destOrd="0" presId="urn:microsoft.com/office/officeart/2008/layout/TitledPictureBlocks"/>
    <dgm:cxn modelId="{A3414AE7-B4CB-4EE1-84AC-011BC4DF32D6}" srcId="{D4D8F3EE-29F5-4610-BF0A-29D2BD4FBD23}" destId="{C57A4DE9-C46E-41A2-922D-44BB87DF7F28}" srcOrd="1" destOrd="0" parTransId="{487D5F1B-217C-4502-B59A-87F23E7E5649}" sibTransId="{1CF17E15-622A-46D8-9C93-5D09B9EF8FFB}"/>
    <dgm:cxn modelId="{9410E2B9-215E-4791-82A4-DB06EF76EB83}" type="presParOf" srcId="{81DD300C-2019-49B4-BBAA-843BDF1AB46A}" destId="{54219E01-FC92-4C0D-B9B9-48A970EAA109}" srcOrd="0" destOrd="0" presId="urn:microsoft.com/office/officeart/2008/layout/TitledPictureBlocks"/>
    <dgm:cxn modelId="{D7EA5876-A06D-4BA3-988F-D6CAE63E481D}" type="presParOf" srcId="{54219E01-FC92-4C0D-B9B9-48A970EAA109}" destId="{42D46EDE-F922-4611-A0D3-D9D5D3B7A5A6}" srcOrd="0" destOrd="0" presId="urn:microsoft.com/office/officeart/2008/layout/TitledPictureBlocks"/>
    <dgm:cxn modelId="{28BEF268-6510-4185-98CD-271AE31A3424}" type="presParOf" srcId="{54219E01-FC92-4C0D-B9B9-48A970EAA109}" destId="{C8DEFEFC-B9D3-4223-8F5D-DC99AE0CD037}" srcOrd="1" destOrd="0" presId="urn:microsoft.com/office/officeart/2008/layout/TitledPictureBlocks"/>
    <dgm:cxn modelId="{C89723C1-DA14-4CE2-932F-25F2508DF96C}" type="presParOf" srcId="{54219E01-FC92-4C0D-B9B9-48A970EAA109}" destId="{4AB1E215-76CE-45C0-8467-CF98ACDEBCFB}" srcOrd="2" destOrd="0" presId="urn:microsoft.com/office/officeart/2008/layout/TitledPictureBlocks"/>
    <dgm:cxn modelId="{2D109E2C-46E3-481A-B26B-BB82B66EE212}" type="presParOf" srcId="{81DD300C-2019-49B4-BBAA-843BDF1AB46A}" destId="{D4F5209C-129B-45E6-908F-2C21C82B732D}" srcOrd="1" destOrd="0" presId="urn:microsoft.com/office/officeart/2008/layout/TitledPictureBlocks"/>
    <dgm:cxn modelId="{C93F45BE-C0DB-4375-ADA4-10FA140101CC}" type="presParOf" srcId="{81DD300C-2019-49B4-BBAA-843BDF1AB46A}" destId="{9F25B83E-7826-4163-B15B-EEECE6691982}" srcOrd="2" destOrd="0" presId="urn:microsoft.com/office/officeart/2008/layout/TitledPictureBlocks"/>
    <dgm:cxn modelId="{6DBF9DB6-C118-4723-91E5-DDC6782C29D2}" type="presParOf" srcId="{9F25B83E-7826-4163-B15B-EEECE6691982}" destId="{BF9D4770-03D9-470C-90A0-244CD28349B6}" srcOrd="0" destOrd="0" presId="urn:microsoft.com/office/officeart/2008/layout/TitledPictureBlocks"/>
    <dgm:cxn modelId="{2AC491BC-D970-4A3D-BD0E-E031FD82AAAA}" type="presParOf" srcId="{9F25B83E-7826-4163-B15B-EEECE6691982}" destId="{F24D6903-EE92-4923-8F72-80FDE5007D31}" srcOrd="1" destOrd="0" presId="urn:microsoft.com/office/officeart/2008/layout/TitledPictureBlocks"/>
    <dgm:cxn modelId="{01DAD42B-C544-4ED6-AF3A-0F13D5BDB20F}" type="presParOf" srcId="{9F25B83E-7826-4163-B15B-EEECE6691982}" destId="{2FE3852F-4882-4CD5-923F-C3D628089EA7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D8F3EE-29F5-4610-BF0A-29D2BD4FBD23}" type="doc">
      <dgm:prSet loTypeId="urn:microsoft.com/office/officeart/2008/layout/TitledPictureBlocks" loCatId="picture" qsTypeId="urn:microsoft.com/office/officeart/2005/8/quickstyle/simple2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19B0820F-1305-40C5-AAF5-B7FFDAD919DE}">
      <dgm:prSet/>
      <dgm:spPr/>
      <dgm:t>
        <a:bodyPr/>
        <a:lstStyle/>
        <a:p>
          <a:r>
            <a:rPr lang="en-US" b="1" i="1" dirty="0"/>
            <a:t>E3. UDL</a:t>
          </a:r>
          <a:endParaRPr lang="en-US" b="1" dirty="0"/>
        </a:p>
      </dgm:t>
    </dgm:pt>
    <dgm:pt modelId="{77EACBB2-39D9-4494-BCFE-C89F481AA3A3}" type="parTrans" cxnId="{F3BB1368-BA91-4A45-B311-6BB5F4A95243}">
      <dgm:prSet/>
      <dgm:spPr/>
      <dgm:t>
        <a:bodyPr/>
        <a:lstStyle/>
        <a:p>
          <a:endParaRPr lang="en-US"/>
        </a:p>
      </dgm:t>
    </dgm:pt>
    <dgm:pt modelId="{8E93B49F-9589-44D4-8623-00AE33923678}" type="sibTrans" cxnId="{F3BB1368-BA91-4A45-B311-6BB5F4A95243}">
      <dgm:prSet/>
      <dgm:spPr/>
      <dgm:t>
        <a:bodyPr/>
        <a:lstStyle/>
        <a:p>
          <a:endParaRPr lang="en-US"/>
        </a:p>
      </dgm:t>
    </dgm:pt>
    <dgm:pt modelId="{2E7B0FCF-A06F-4848-B6F2-712114BE2909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i="1" dirty="0"/>
            <a:t>Course content and activities are aligned with core principles of UDL-- i.e., multiple means of representation, action &amp; expression, and/or engagement.</a:t>
          </a:r>
          <a:endParaRPr lang="en-US" dirty="0"/>
        </a:p>
      </dgm:t>
    </dgm:pt>
    <dgm:pt modelId="{D84292B1-F8F1-4F27-A595-272E34BD409D}" type="parTrans" cxnId="{06897E7F-066A-48E3-8586-49ABD621D7D0}">
      <dgm:prSet/>
      <dgm:spPr/>
      <dgm:t>
        <a:bodyPr/>
        <a:lstStyle/>
        <a:p>
          <a:endParaRPr lang="en-US"/>
        </a:p>
      </dgm:t>
    </dgm:pt>
    <dgm:pt modelId="{89AEAFBE-D8B8-4653-B044-002DE18C1FDC}" type="sibTrans" cxnId="{06897E7F-066A-48E3-8586-49ABD621D7D0}">
      <dgm:prSet/>
      <dgm:spPr/>
      <dgm:t>
        <a:bodyPr/>
        <a:lstStyle/>
        <a:p>
          <a:endParaRPr lang="en-US"/>
        </a:p>
      </dgm:t>
    </dgm:pt>
    <dgm:pt modelId="{C57A4DE9-C46E-41A2-922D-44BB87DF7F28}">
      <dgm:prSet/>
      <dgm:spPr/>
      <dgm:t>
        <a:bodyPr/>
        <a:lstStyle/>
        <a:p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</a:rPr>
            <a:t>Basic questions to ask:</a:t>
          </a:r>
        </a:p>
      </dgm:t>
    </dgm:pt>
    <dgm:pt modelId="{487D5F1B-217C-4502-B59A-87F23E7E5649}" type="parTrans" cxnId="{A3414AE7-B4CB-4EE1-84AC-011BC4DF32D6}">
      <dgm:prSet/>
      <dgm:spPr/>
      <dgm:t>
        <a:bodyPr/>
        <a:lstStyle/>
        <a:p>
          <a:endParaRPr lang="en-US"/>
        </a:p>
      </dgm:t>
    </dgm:pt>
    <dgm:pt modelId="{1CF17E15-622A-46D8-9C93-5D09B9EF8FFB}" type="sibTrans" cxnId="{A3414AE7-B4CB-4EE1-84AC-011BC4DF32D6}">
      <dgm:prSet/>
      <dgm:spPr/>
      <dgm:t>
        <a:bodyPr/>
        <a:lstStyle/>
        <a:p>
          <a:endParaRPr lang="en-US"/>
        </a:p>
      </dgm:t>
    </dgm:pt>
    <dgm:pt modelId="{69DC35F5-6742-4786-811D-A066875A2F5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Are my materials/tools </a:t>
          </a:r>
          <a:r>
            <a:rPr lang="en-US" sz="1800" i="1" dirty="0"/>
            <a:t>accessible </a:t>
          </a:r>
          <a:r>
            <a:rPr lang="en-US" sz="1800" dirty="0"/>
            <a:t>(able to be used by all regardless of ability)? </a:t>
          </a:r>
        </a:p>
      </dgm:t>
    </dgm:pt>
    <dgm:pt modelId="{5FE840E8-F0F1-4498-B476-A9BB082DD472}" type="parTrans" cxnId="{01D15E7A-DCBC-49E8-8373-4FFC29681EF2}">
      <dgm:prSet/>
      <dgm:spPr/>
      <dgm:t>
        <a:bodyPr/>
        <a:lstStyle/>
        <a:p>
          <a:endParaRPr lang="en-US"/>
        </a:p>
      </dgm:t>
    </dgm:pt>
    <dgm:pt modelId="{FE36DB02-F20D-4190-8635-F104499B523D}" type="sibTrans" cxnId="{01D15E7A-DCBC-49E8-8373-4FFC29681EF2}">
      <dgm:prSet/>
      <dgm:spPr/>
      <dgm:t>
        <a:bodyPr/>
        <a:lstStyle/>
        <a:p>
          <a:endParaRPr lang="en-US"/>
        </a:p>
      </dgm:t>
    </dgm:pt>
    <dgm:pt modelId="{D435AB9C-B4F5-4B68-ABBB-4FA7C731C1B1}">
      <dgm:prSet custT="1"/>
      <dgm:spPr/>
      <dgm:t>
        <a:bodyPr/>
        <a:lstStyle/>
        <a:p>
          <a:r>
            <a:rPr lang="en-US" sz="1800" dirty="0"/>
            <a:t>If not, do I provide an equal and equitable alternative?</a:t>
          </a:r>
        </a:p>
      </dgm:t>
    </dgm:pt>
    <dgm:pt modelId="{366BBEC6-46C1-4F86-BC78-7D8E03FFEF3B}" type="parTrans" cxnId="{0AF88533-B1D3-4460-94F4-7447BC125DBB}">
      <dgm:prSet/>
      <dgm:spPr/>
      <dgm:t>
        <a:bodyPr/>
        <a:lstStyle/>
        <a:p>
          <a:endParaRPr lang="en-US"/>
        </a:p>
      </dgm:t>
    </dgm:pt>
    <dgm:pt modelId="{35BC0BA5-F47D-4534-B685-54668E2A64AC}" type="sibTrans" cxnId="{0AF88533-B1D3-4460-94F4-7447BC125DBB}">
      <dgm:prSet/>
      <dgm:spPr/>
      <dgm:t>
        <a:bodyPr/>
        <a:lstStyle/>
        <a:p>
          <a:endParaRPr lang="en-US"/>
        </a:p>
      </dgm:t>
    </dgm:pt>
    <dgm:pt modelId="{DF4C20E9-15F4-4F32-9F0D-4F4947A57563}">
      <dgm:prSet custT="1"/>
      <dgm:spPr/>
      <dgm:t>
        <a:bodyPr/>
        <a:lstStyle/>
        <a:p>
          <a:r>
            <a:rPr lang="en-US" sz="1800" dirty="0"/>
            <a:t>Do I have a range of materials to allow for learner preference (video, text, audio, etc.)? </a:t>
          </a:r>
        </a:p>
      </dgm:t>
    </dgm:pt>
    <dgm:pt modelId="{FE3C1308-65B2-419A-AEC4-B5918FD17095}" type="parTrans" cxnId="{FEA633C0-58AB-4062-BD06-3E09A4EB3F00}">
      <dgm:prSet/>
      <dgm:spPr/>
      <dgm:t>
        <a:bodyPr/>
        <a:lstStyle/>
        <a:p>
          <a:endParaRPr lang="en-US"/>
        </a:p>
      </dgm:t>
    </dgm:pt>
    <dgm:pt modelId="{29E64100-CF0F-4816-BB0E-735F04475152}" type="sibTrans" cxnId="{FEA633C0-58AB-4062-BD06-3E09A4EB3F00}">
      <dgm:prSet/>
      <dgm:spPr/>
      <dgm:t>
        <a:bodyPr/>
        <a:lstStyle/>
        <a:p>
          <a:endParaRPr lang="en-US"/>
        </a:p>
      </dgm:t>
    </dgm:pt>
    <dgm:pt modelId="{A53C9339-B0AF-4F46-9986-BDF6DD474B5C}">
      <dgm:prSet custT="1"/>
      <dgm:spPr/>
      <dgm:t>
        <a:bodyPr/>
        <a:lstStyle/>
        <a:p>
          <a:r>
            <a:rPr lang="en-US" sz="1800" dirty="0"/>
            <a:t>Can I scaffold my assessments/tasks so that students are doing them step-by-step incorporating strategies &amp; support?</a:t>
          </a:r>
        </a:p>
      </dgm:t>
    </dgm:pt>
    <dgm:pt modelId="{E4F787C9-135B-4C80-98B8-3F4E7BE1473F}" type="parTrans" cxnId="{A5ADFE9E-81D9-41F7-A789-1BB3A47BFA4F}">
      <dgm:prSet/>
      <dgm:spPr/>
      <dgm:t>
        <a:bodyPr/>
        <a:lstStyle/>
        <a:p>
          <a:endParaRPr lang="en-US"/>
        </a:p>
      </dgm:t>
    </dgm:pt>
    <dgm:pt modelId="{D4FE9172-D1A5-434C-B21D-906A55CD6247}" type="sibTrans" cxnId="{A5ADFE9E-81D9-41F7-A789-1BB3A47BFA4F}">
      <dgm:prSet/>
      <dgm:spPr/>
      <dgm:t>
        <a:bodyPr/>
        <a:lstStyle/>
        <a:p>
          <a:endParaRPr lang="en-US"/>
        </a:p>
      </dgm:t>
    </dgm:pt>
    <dgm:pt modelId="{EAB7F3E5-7B9D-4097-980F-26682F85223E}">
      <dgm:prSet custT="1"/>
      <dgm:spPr/>
      <dgm:t>
        <a:bodyPr/>
        <a:lstStyle/>
        <a:p>
          <a:r>
            <a:rPr lang="en-US" sz="1800" dirty="0"/>
            <a:t>Do the tools I use have alternatives for students?</a:t>
          </a:r>
        </a:p>
      </dgm:t>
    </dgm:pt>
    <dgm:pt modelId="{BC5BB908-4B66-4E56-A60D-3DCC295764AE}" type="parTrans" cxnId="{AEE11AB6-4136-491B-9F8C-34991E60B6C1}">
      <dgm:prSet/>
      <dgm:spPr/>
      <dgm:t>
        <a:bodyPr/>
        <a:lstStyle/>
        <a:p>
          <a:endParaRPr lang="en-US"/>
        </a:p>
      </dgm:t>
    </dgm:pt>
    <dgm:pt modelId="{88BFC40E-7F8A-4561-B8B1-DE52F664DD98}" type="sibTrans" cxnId="{AEE11AB6-4136-491B-9F8C-34991E60B6C1}">
      <dgm:prSet/>
      <dgm:spPr/>
      <dgm:t>
        <a:bodyPr/>
        <a:lstStyle/>
        <a:p>
          <a:endParaRPr lang="en-US"/>
        </a:p>
      </dgm:t>
    </dgm:pt>
    <dgm:pt modelId="{81DD300C-2019-49B4-BBAA-843BDF1AB46A}" type="pres">
      <dgm:prSet presAssocID="{D4D8F3EE-29F5-4610-BF0A-29D2BD4FBD23}" presName="rootNode" presStyleCnt="0">
        <dgm:presLayoutVars>
          <dgm:chMax/>
          <dgm:chPref/>
          <dgm:dir/>
          <dgm:animLvl val="lvl"/>
        </dgm:presLayoutVars>
      </dgm:prSet>
      <dgm:spPr/>
    </dgm:pt>
    <dgm:pt modelId="{54219E01-FC92-4C0D-B9B9-48A970EAA109}" type="pres">
      <dgm:prSet presAssocID="{19B0820F-1305-40C5-AAF5-B7FFDAD919DE}" presName="composite" presStyleCnt="0"/>
      <dgm:spPr/>
    </dgm:pt>
    <dgm:pt modelId="{42D46EDE-F922-4611-A0D3-D9D5D3B7A5A6}" type="pres">
      <dgm:prSet presAssocID="{19B0820F-1305-40C5-AAF5-B7FFDAD919DE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C8DEFEFC-B9D3-4223-8F5D-DC99AE0CD037}" type="pres">
      <dgm:prSet presAssocID="{19B0820F-1305-40C5-AAF5-B7FFDAD919DE}" presName="Image" presStyleLbl="bgImgPlace1" presStyleIdx="0" presStyleCnt="2"/>
      <dgm:spPr>
        <a:blipFill>
          <a:blip xmlns:r="http://schemas.openxmlformats.org/officeDocument/2006/relationships" r:embed="rId1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3000" r="-13000"/>
          </a:stretch>
        </a:blipFill>
      </dgm:spPr>
    </dgm:pt>
    <dgm:pt modelId="{4AB1E215-76CE-45C0-8467-CF98ACDEBCFB}" type="pres">
      <dgm:prSet presAssocID="{19B0820F-1305-40C5-AAF5-B7FFDAD919DE}" presName="ChildText" presStyleLbl="fgAcc1" presStyleIdx="0" presStyleCnt="2" custScaleX="198795" custScaleY="129536">
        <dgm:presLayoutVars>
          <dgm:chMax val="0"/>
          <dgm:chPref val="0"/>
          <dgm:bulletEnabled val="1"/>
        </dgm:presLayoutVars>
      </dgm:prSet>
      <dgm:spPr/>
    </dgm:pt>
    <dgm:pt modelId="{D4F5209C-129B-45E6-908F-2C21C82B732D}" type="pres">
      <dgm:prSet presAssocID="{8E93B49F-9589-44D4-8623-00AE33923678}" presName="sibTrans" presStyleCnt="0"/>
      <dgm:spPr/>
    </dgm:pt>
    <dgm:pt modelId="{9F25B83E-7826-4163-B15B-EEECE6691982}" type="pres">
      <dgm:prSet presAssocID="{C57A4DE9-C46E-41A2-922D-44BB87DF7F28}" presName="composite" presStyleCnt="0"/>
      <dgm:spPr/>
    </dgm:pt>
    <dgm:pt modelId="{BF9D4770-03D9-470C-90A0-244CD28349B6}" type="pres">
      <dgm:prSet presAssocID="{C57A4DE9-C46E-41A2-922D-44BB87DF7F28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F24D6903-EE92-4923-8F72-80FDE5007D31}" type="pres">
      <dgm:prSet presAssocID="{C57A4DE9-C46E-41A2-922D-44BB87DF7F28}" presName="Image" presStyleLbl="bgImgPlace1" presStyleIdx="1" presStyleCnt="2"/>
      <dgm:spPr>
        <a:blipFill>
          <a:blip xmlns:r="http://schemas.openxmlformats.org/officeDocument/2006/relationships"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2FE3852F-4882-4CD5-923F-C3D628089EA7}" type="pres">
      <dgm:prSet presAssocID="{C57A4DE9-C46E-41A2-922D-44BB87DF7F28}" presName="ChildText" presStyleLbl="fgAcc1" presStyleIdx="1" presStyleCnt="2" custScaleX="238996" custScaleY="151003">
        <dgm:presLayoutVars>
          <dgm:chMax val="0"/>
          <dgm:chPref val="0"/>
          <dgm:bulletEnabled val="1"/>
        </dgm:presLayoutVars>
      </dgm:prSet>
      <dgm:spPr/>
    </dgm:pt>
  </dgm:ptLst>
  <dgm:cxnLst>
    <dgm:cxn modelId="{3C509E23-3BE2-4AAF-AF25-A1E7AE59AED6}" type="presOf" srcId="{D435AB9C-B4F5-4B68-ABBB-4FA7C731C1B1}" destId="{2FE3852F-4882-4CD5-923F-C3D628089EA7}" srcOrd="0" destOrd="1" presId="urn:microsoft.com/office/officeart/2008/layout/TitledPictureBlocks"/>
    <dgm:cxn modelId="{0AF88533-B1D3-4460-94F4-7447BC125DBB}" srcId="{69DC35F5-6742-4786-811D-A066875A2F5E}" destId="{D435AB9C-B4F5-4B68-ABBB-4FA7C731C1B1}" srcOrd="0" destOrd="0" parTransId="{366BBEC6-46C1-4F86-BC78-7D8E03FFEF3B}" sibTransId="{35BC0BA5-F47D-4534-B685-54668E2A64AC}"/>
    <dgm:cxn modelId="{64A82C35-EA03-4C5A-A686-818B0556F3E9}" type="presOf" srcId="{EAB7F3E5-7B9D-4097-980F-26682F85223E}" destId="{2FE3852F-4882-4CD5-923F-C3D628089EA7}" srcOrd="0" destOrd="3" presId="urn:microsoft.com/office/officeart/2008/layout/TitledPictureBlocks"/>
    <dgm:cxn modelId="{C6DB4D38-80DC-426B-9F99-A96D8FB61D1D}" type="presOf" srcId="{69DC35F5-6742-4786-811D-A066875A2F5E}" destId="{2FE3852F-4882-4CD5-923F-C3D628089EA7}" srcOrd="0" destOrd="0" presId="urn:microsoft.com/office/officeart/2008/layout/TitledPictureBlocks"/>
    <dgm:cxn modelId="{D12AE34C-DC2D-402B-B68B-D80B2AA747BD}" type="presOf" srcId="{C57A4DE9-C46E-41A2-922D-44BB87DF7F28}" destId="{BF9D4770-03D9-470C-90A0-244CD28349B6}" srcOrd="0" destOrd="0" presId="urn:microsoft.com/office/officeart/2008/layout/TitledPictureBlocks"/>
    <dgm:cxn modelId="{766FDC5E-36BC-4DC3-872E-0D79167BCC64}" type="presOf" srcId="{DF4C20E9-15F4-4F32-9F0D-4F4947A57563}" destId="{2FE3852F-4882-4CD5-923F-C3D628089EA7}" srcOrd="0" destOrd="2" presId="urn:microsoft.com/office/officeart/2008/layout/TitledPictureBlocks"/>
    <dgm:cxn modelId="{81DF9D64-AA1E-4C65-AB1B-03B2093231C9}" type="presOf" srcId="{19B0820F-1305-40C5-AAF5-B7FFDAD919DE}" destId="{42D46EDE-F922-4611-A0D3-D9D5D3B7A5A6}" srcOrd="0" destOrd="0" presId="urn:microsoft.com/office/officeart/2008/layout/TitledPictureBlocks"/>
    <dgm:cxn modelId="{F3BB1368-BA91-4A45-B311-6BB5F4A95243}" srcId="{D4D8F3EE-29F5-4610-BF0A-29D2BD4FBD23}" destId="{19B0820F-1305-40C5-AAF5-B7FFDAD919DE}" srcOrd="0" destOrd="0" parTransId="{77EACBB2-39D9-4494-BCFE-C89F481AA3A3}" sibTransId="{8E93B49F-9589-44D4-8623-00AE33923678}"/>
    <dgm:cxn modelId="{B18C8069-0C9D-4262-976A-C6DA3D5B3FB4}" type="presOf" srcId="{2E7B0FCF-A06F-4848-B6F2-712114BE2909}" destId="{4AB1E215-76CE-45C0-8467-CF98ACDEBCFB}" srcOrd="0" destOrd="0" presId="urn:microsoft.com/office/officeart/2008/layout/TitledPictureBlocks"/>
    <dgm:cxn modelId="{01D15E7A-DCBC-49E8-8373-4FFC29681EF2}" srcId="{C57A4DE9-C46E-41A2-922D-44BB87DF7F28}" destId="{69DC35F5-6742-4786-811D-A066875A2F5E}" srcOrd="0" destOrd="0" parTransId="{5FE840E8-F0F1-4498-B476-A9BB082DD472}" sibTransId="{FE36DB02-F20D-4190-8635-F104499B523D}"/>
    <dgm:cxn modelId="{06897E7F-066A-48E3-8586-49ABD621D7D0}" srcId="{19B0820F-1305-40C5-AAF5-B7FFDAD919DE}" destId="{2E7B0FCF-A06F-4848-B6F2-712114BE2909}" srcOrd="0" destOrd="0" parTransId="{D84292B1-F8F1-4F27-A595-272E34BD409D}" sibTransId="{89AEAFBE-D8B8-4653-B044-002DE18C1FDC}"/>
    <dgm:cxn modelId="{A5ADFE9E-81D9-41F7-A789-1BB3A47BFA4F}" srcId="{C57A4DE9-C46E-41A2-922D-44BB87DF7F28}" destId="{A53C9339-B0AF-4F46-9986-BDF6DD474B5C}" srcOrd="3" destOrd="0" parTransId="{E4F787C9-135B-4C80-98B8-3F4E7BE1473F}" sibTransId="{D4FE9172-D1A5-434C-B21D-906A55CD6247}"/>
    <dgm:cxn modelId="{AEE11AB6-4136-491B-9F8C-34991E60B6C1}" srcId="{C57A4DE9-C46E-41A2-922D-44BB87DF7F28}" destId="{EAB7F3E5-7B9D-4097-980F-26682F85223E}" srcOrd="2" destOrd="0" parTransId="{BC5BB908-4B66-4E56-A60D-3DCC295764AE}" sibTransId="{88BFC40E-7F8A-4561-B8B1-DE52F664DD98}"/>
    <dgm:cxn modelId="{FEA633C0-58AB-4062-BD06-3E09A4EB3F00}" srcId="{C57A4DE9-C46E-41A2-922D-44BB87DF7F28}" destId="{DF4C20E9-15F4-4F32-9F0D-4F4947A57563}" srcOrd="1" destOrd="0" parTransId="{FE3C1308-65B2-419A-AEC4-B5918FD17095}" sibTransId="{29E64100-CF0F-4816-BB0E-735F04475152}"/>
    <dgm:cxn modelId="{AC7D28C1-05B6-4C8D-9C0F-FA50014E96EE}" type="presOf" srcId="{A53C9339-B0AF-4F46-9986-BDF6DD474B5C}" destId="{2FE3852F-4882-4CD5-923F-C3D628089EA7}" srcOrd="0" destOrd="4" presId="urn:microsoft.com/office/officeart/2008/layout/TitledPictureBlocks"/>
    <dgm:cxn modelId="{8609B3C1-623A-46E7-BFB1-5113EFAD79C7}" type="presOf" srcId="{D4D8F3EE-29F5-4610-BF0A-29D2BD4FBD23}" destId="{81DD300C-2019-49B4-BBAA-843BDF1AB46A}" srcOrd="0" destOrd="0" presId="urn:microsoft.com/office/officeart/2008/layout/TitledPictureBlocks"/>
    <dgm:cxn modelId="{A3414AE7-B4CB-4EE1-84AC-011BC4DF32D6}" srcId="{D4D8F3EE-29F5-4610-BF0A-29D2BD4FBD23}" destId="{C57A4DE9-C46E-41A2-922D-44BB87DF7F28}" srcOrd="1" destOrd="0" parTransId="{487D5F1B-217C-4502-B59A-87F23E7E5649}" sibTransId="{1CF17E15-622A-46D8-9C93-5D09B9EF8FFB}"/>
    <dgm:cxn modelId="{9410E2B9-215E-4791-82A4-DB06EF76EB83}" type="presParOf" srcId="{81DD300C-2019-49B4-BBAA-843BDF1AB46A}" destId="{54219E01-FC92-4C0D-B9B9-48A970EAA109}" srcOrd="0" destOrd="0" presId="urn:microsoft.com/office/officeart/2008/layout/TitledPictureBlocks"/>
    <dgm:cxn modelId="{D7EA5876-A06D-4BA3-988F-D6CAE63E481D}" type="presParOf" srcId="{54219E01-FC92-4C0D-B9B9-48A970EAA109}" destId="{42D46EDE-F922-4611-A0D3-D9D5D3B7A5A6}" srcOrd="0" destOrd="0" presId="urn:microsoft.com/office/officeart/2008/layout/TitledPictureBlocks"/>
    <dgm:cxn modelId="{28BEF268-6510-4185-98CD-271AE31A3424}" type="presParOf" srcId="{54219E01-FC92-4C0D-B9B9-48A970EAA109}" destId="{C8DEFEFC-B9D3-4223-8F5D-DC99AE0CD037}" srcOrd="1" destOrd="0" presId="urn:microsoft.com/office/officeart/2008/layout/TitledPictureBlocks"/>
    <dgm:cxn modelId="{C89723C1-DA14-4CE2-932F-25F2508DF96C}" type="presParOf" srcId="{54219E01-FC92-4C0D-B9B9-48A970EAA109}" destId="{4AB1E215-76CE-45C0-8467-CF98ACDEBCFB}" srcOrd="2" destOrd="0" presId="urn:microsoft.com/office/officeart/2008/layout/TitledPictureBlocks"/>
    <dgm:cxn modelId="{2D109E2C-46E3-481A-B26B-BB82B66EE212}" type="presParOf" srcId="{81DD300C-2019-49B4-BBAA-843BDF1AB46A}" destId="{D4F5209C-129B-45E6-908F-2C21C82B732D}" srcOrd="1" destOrd="0" presId="urn:microsoft.com/office/officeart/2008/layout/TitledPictureBlocks"/>
    <dgm:cxn modelId="{C93F45BE-C0DB-4375-ADA4-10FA140101CC}" type="presParOf" srcId="{81DD300C-2019-49B4-BBAA-843BDF1AB46A}" destId="{9F25B83E-7826-4163-B15B-EEECE6691982}" srcOrd="2" destOrd="0" presId="urn:microsoft.com/office/officeart/2008/layout/TitledPictureBlocks"/>
    <dgm:cxn modelId="{6DBF9DB6-C118-4723-91E5-DDC6782C29D2}" type="presParOf" srcId="{9F25B83E-7826-4163-B15B-EEECE6691982}" destId="{BF9D4770-03D9-470C-90A0-244CD28349B6}" srcOrd="0" destOrd="0" presId="urn:microsoft.com/office/officeart/2008/layout/TitledPictureBlocks"/>
    <dgm:cxn modelId="{2AC491BC-D970-4A3D-BD0E-E031FD82AAAA}" type="presParOf" srcId="{9F25B83E-7826-4163-B15B-EEECE6691982}" destId="{F24D6903-EE92-4923-8F72-80FDE5007D31}" srcOrd="1" destOrd="0" presId="urn:microsoft.com/office/officeart/2008/layout/TitledPictureBlocks"/>
    <dgm:cxn modelId="{01DAD42B-C544-4ED6-AF3A-0F13D5BDB20F}" type="presParOf" srcId="{9F25B83E-7826-4163-B15B-EEECE6691982}" destId="{2FE3852F-4882-4CD5-923F-C3D628089EA7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D8F3EE-29F5-4610-BF0A-29D2BD4FBD23}" type="doc">
      <dgm:prSet loTypeId="urn:microsoft.com/office/officeart/2008/layout/TitledPictureBlocks" loCatId="picture" qsTypeId="urn:microsoft.com/office/officeart/2005/8/quickstyle/simple2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19B0820F-1305-40C5-AAF5-B7FFDAD919DE}">
      <dgm:prSet/>
      <dgm:spPr/>
      <dgm:t>
        <a:bodyPr/>
        <a:lstStyle/>
        <a:p>
          <a:r>
            <a:rPr lang="en-US" b="1" i="1" dirty="0"/>
            <a:t>E6. Human Bias</a:t>
          </a:r>
          <a:endParaRPr lang="en-US" b="1" dirty="0"/>
        </a:p>
      </dgm:t>
    </dgm:pt>
    <dgm:pt modelId="{77EACBB2-39D9-4494-BCFE-C89F481AA3A3}" type="parTrans" cxnId="{F3BB1368-BA91-4A45-B311-6BB5F4A95243}">
      <dgm:prSet/>
      <dgm:spPr/>
      <dgm:t>
        <a:bodyPr/>
        <a:lstStyle/>
        <a:p>
          <a:endParaRPr lang="en-US"/>
        </a:p>
      </dgm:t>
    </dgm:pt>
    <dgm:pt modelId="{8E93B49F-9589-44D4-8623-00AE33923678}" type="sibTrans" cxnId="{F3BB1368-BA91-4A45-B311-6BB5F4A95243}">
      <dgm:prSet/>
      <dgm:spPr/>
      <dgm:t>
        <a:bodyPr/>
        <a:lstStyle/>
        <a:p>
          <a:endParaRPr lang="en-US"/>
        </a:p>
      </dgm:t>
    </dgm:pt>
    <dgm:pt modelId="{2E7B0FCF-A06F-4848-B6F2-712114BE2909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i="1" dirty="0"/>
            <a:t>Human biases are identified in course content and activities.</a:t>
          </a:r>
          <a:endParaRPr lang="en-US" dirty="0"/>
        </a:p>
      </dgm:t>
    </dgm:pt>
    <dgm:pt modelId="{D84292B1-F8F1-4F27-A595-272E34BD409D}" type="parTrans" cxnId="{06897E7F-066A-48E3-8586-49ABD621D7D0}">
      <dgm:prSet/>
      <dgm:spPr/>
      <dgm:t>
        <a:bodyPr/>
        <a:lstStyle/>
        <a:p>
          <a:endParaRPr lang="en-US"/>
        </a:p>
      </dgm:t>
    </dgm:pt>
    <dgm:pt modelId="{89AEAFBE-D8B8-4653-B044-002DE18C1FDC}" type="sibTrans" cxnId="{06897E7F-066A-48E3-8586-49ABD621D7D0}">
      <dgm:prSet/>
      <dgm:spPr/>
      <dgm:t>
        <a:bodyPr/>
        <a:lstStyle/>
        <a:p>
          <a:endParaRPr lang="en-US"/>
        </a:p>
      </dgm:t>
    </dgm:pt>
    <dgm:pt modelId="{C57A4DE9-C46E-41A2-922D-44BB87DF7F28}">
      <dgm:prSet/>
      <dgm:spPr/>
      <dgm:t>
        <a:bodyPr/>
        <a:lstStyle/>
        <a:p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</a:rPr>
            <a:t>Basic questions to ask:</a:t>
          </a:r>
        </a:p>
      </dgm:t>
    </dgm:pt>
    <dgm:pt modelId="{487D5F1B-217C-4502-B59A-87F23E7E5649}" type="parTrans" cxnId="{A3414AE7-B4CB-4EE1-84AC-011BC4DF32D6}">
      <dgm:prSet/>
      <dgm:spPr/>
      <dgm:t>
        <a:bodyPr/>
        <a:lstStyle/>
        <a:p>
          <a:endParaRPr lang="en-US"/>
        </a:p>
      </dgm:t>
    </dgm:pt>
    <dgm:pt modelId="{1CF17E15-622A-46D8-9C93-5D09B9EF8FFB}" type="sibTrans" cxnId="{A3414AE7-B4CB-4EE1-84AC-011BC4DF32D6}">
      <dgm:prSet/>
      <dgm:spPr/>
      <dgm:t>
        <a:bodyPr/>
        <a:lstStyle/>
        <a:p>
          <a:endParaRPr lang="en-US"/>
        </a:p>
      </dgm:t>
    </dgm:pt>
    <dgm:pt modelId="{69DC35F5-6742-4786-811D-A066875A2F5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dirty="0"/>
            <a:t>Do the tools I use have the potential for a negative “</a:t>
          </a:r>
          <a:r>
            <a:rPr lang="en-US" sz="1600" i="1" dirty="0"/>
            <a:t>impact on motivation and persistence”</a:t>
          </a:r>
          <a:r>
            <a:rPr lang="en-US" sz="1600" dirty="0"/>
            <a:t>?</a:t>
          </a:r>
        </a:p>
      </dgm:t>
    </dgm:pt>
    <dgm:pt modelId="{5FE840E8-F0F1-4498-B476-A9BB082DD472}" type="parTrans" cxnId="{01D15E7A-DCBC-49E8-8373-4FFC29681EF2}">
      <dgm:prSet/>
      <dgm:spPr/>
      <dgm:t>
        <a:bodyPr/>
        <a:lstStyle/>
        <a:p>
          <a:endParaRPr lang="en-US"/>
        </a:p>
      </dgm:t>
    </dgm:pt>
    <dgm:pt modelId="{FE36DB02-F20D-4190-8635-F104499B523D}" type="sibTrans" cxnId="{01D15E7A-DCBC-49E8-8373-4FFC29681EF2}">
      <dgm:prSet/>
      <dgm:spPr/>
      <dgm:t>
        <a:bodyPr/>
        <a:lstStyle/>
        <a:p>
          <a:endParaRPr lang="en-US"/>
        </a:p>
      </dgm:t>
    </dgm:pt>
    <dgm:pt modelId="{03E5DFDA-7FB3-45EF-A09E-A9292420BEAF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dirty="0"/>
            <a:t>If yes:</a:t>
          </a:r>
        </a:p>
      </dgm:t>
    </dgm:pt>
    <dgm:pt modelId="{17FA72BD-8424-405B-A64A-5E8792316332}" type="parTrans" cxnId="{8AADB7DD-B34B-4AB6-9F30-980A51289945}">
      <dgm:prSet/>
      <dgm:spPr/>
      <dgm:t>
        <a:bodyPr/>
        <a:lstStyle/>
        <a:p>
          <a:endParaRPr lang="en-US"/>
        </a:p>
      </dgm:t>
    </dgm:pt>
    <dgm:pt modelId="{F512DA84-5079-4A42-8DCB-DF50E0BEC928}" type="sibTrans" cxnId="{8AADB7DD-B34B-4AB6-9F30-980A51289945}">
      <dgm:prSet/>
      <dgm:spPr/>
      <dgm:t>
        <a:bodyPr/>
        <a:lstStyle/>
        <a:p>
          <a:endParaRPr lang="en-US"/>
        </a:p>
      </dgm:t>
    </dgm:pt>
    <dgm:pt modelId="{C063169A-025F-4C83-AB35-7DFC4984C5D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dirty="0"/>
            <a:t>Ask yourself why the tool needs to be used</a:t>
          </a:r>
        </a:p>
      </dgm:t>
    </dgm:pt>
    <dgm:pt modelId="{DE08C385-6D20-4FEF-B9B3-CCE85CE7819B}" type="parTrans" cxnId="{DEC371F3-38D0-41B8-9749-BA068AACDBF6}">
      <dgm:prSet/>
      <dgm:spPr/>
      <dgm:t>
        <a:bodyPr/>
        <a:lstStyle/>
        <a:p>
          <a:endParaRPr lang="en-US"/>
        </a:p>
      </dgm:t>
    </dgm:pt>
    <dgm:pt modelId="{F51E66BA-1780-4982-891E-E106F8C94717}" type="sibTrans" cxnId="{DEC371F3-38D0-41B8-9749-BA068AACDBF6}">
      <dgm:prSet/>
      <dgm:spPr/>
      <dgm:t>
        <a:bodyPr/>
        <a:lstStyle/>
        <a:p>
          <a:endParaRPr lang="en-US"/>
        </a:p>
      </dgm:t>
    </dgm:pt>
    <dgm:pt modelId="{EC2D2DFB-BEA7-440F-8069-568DFCE0AEB8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dirty="0"/>
            <a:t>How you can think of ways to alleviate that impact.</a:t>
          </a:r>
        </a:p>
      </dgm:t>
    </dgm:pt>
    <dgm:pt modelId="{B1F714C6-6D53-42CB-B316-991B46B5DBF5}" type="parTrans" cxnId="{D19A4725-D153-4DD6-A1B9-0ADE90B65E9E}">
      <dgm:prSet/>
      <dgm:spPr/>
      <dgm:t>
        <a:bodyPr/>
        <a:lstStyle/>
        <a:p>
          <a:endParaRPr lang="en-US"/>
        </a:p>
      </dgm:t>
    </dgm:pt>
    <dgm:pt modelId="{C97B554D-DAC6-4264-BE06-2DCE6324DCF4}" type="sibTrans" cxnId="{D19A4725-D153-4DD6-A1B9-0ADE90B65E9E}">
      <dgm:prSet/>
      <dgm:spPr/>
      <dgm:t>
        <a:bodyPr/>
        <a:lstStyle/>
        <a:p>
          <a:endParaRPr lang="en-US"/>
        </a:p>
      </dgm:t>
    </dgm:pt>
    <dgm:pt modelId="{FCC5525C-FBD6-4CDC-B275-E19735978E3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dirty="0"/>
            <a:t>Alternatives that create community and address diversity.</a:t>
          </a:r>
        </a:p>
      </dgm:t>
    </dgm:pt>
    <dgm:pt modelId="{39E0314B-7C32-45FB-811E-97862DA2F438}" type="parTrans" cxnId="{603974C6-C7D4-40D9-A23D-42764D8AE519}">
      <dgm:prSet/>
      <dgm:spPr/>
      <dgm:t>
        <a:bodyPr/>
        <a:lstStyle/>
        <a:p>
          <a:endParaRPr lang="en-US"/>
        </a:p>
      </dgm:t>
    </dgm:pt>
    <dgm:pt modelId="{1313AED2-29B8-4D4D-850B-F75EE149EC97}" type="sibTrans" cxnId="{603974C6-C7D4-40D9-A23D-42764D8AE519}">
      <dgm:prSet/>
      <dgm:spPr/>
      <dgm:t>
        <a:bodyPr/>
        <a:lstStyle/>
        <a:p>
          <a:endParaRPr lang="en-US"/>
        </a:p>
      </dgm:t>
    </dgm:pt>
    <dgm:pt modelId="{624B2C57-3A52-4362-A918-1C9C5F1DC177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dirty="0"/>
            <a:t>How does the vendor represent students in their support and online materials?</a:t>
          </a:r>
        </a:p>
      </dgm:t>
    </dgm:pt>
    <dgm:pt modelId="{8DCB3EFE-CFA8-4AAD-8303-5DCD118587D1}" type="parTrans" cxnId="{7960E23C-572B-463B-90E8-E37204FC61BE}">
      <dgm:prSet/>
      <dgm:spPr/>
      <dgm:t>
        <a:bodyPr/>
        <a:lstStyle/>
        <a:p>
          <a:endParaRPr lang="en-US"/>
        </a:p>
      </dgm:t>
    </dgm:pt>
    <dgm:pt modelId="{D9A18DFC-D6B8-4041-B4AB-86B59FCEE537}" type="sibTrans" cxnId="{7960E23C-572B-463B-90E8-E37204FC61BE}">
      <dgm:prSet/>
      <dgm:spPr/>
      <dgm:t>
        <a:bodyPr/>
        <a:lstStyle/>
        <a:p>
          <a:endParaRPr lang="en-US"/>
        </a:p>
      </dgm:t>
    </dgm:pt>
    <dgm:pt modelId="{EE10623E-88A8-459F-954B-B489B9FC4B18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dirty="0"/>
            <a:t>How can I get students to reflect on/provide feedback on their experience more equitably (survey, </a:t>
          </a:r>
          <a:r>
            <a:rPr lang="en-US" sz="1600" dirty="0" err="1"/>
            <a:t>ePortfolio</a:t>
          </a:r>
          <a:r>
            <a:rPr lang="en-US" sz="1600" dirty="0"/>
            <a:t>, reflections, journals)?</a:t>
          </a:r>
        </a:p>
      </dgm:t>
    </dgm:pt>
    <dgm:pt modelId="{B09DF541-DB6E-4452-BE91-116740F42584}" type="parTrans" cxnId="{1FBED2A5-80AE-41D7-8A6E-C7B7678F5C5F}">
      <dgm:prSet/>
      <dgm:spPr/>
      <dgm:t>
        <a:bodyPr/>
        <a:lstStyle/>
        <a:p>
          <a:endParaRPr lang="en-US"/>
        </a:p>
      </dgm:t>
    </dgm:pt>
    <dgm:pt modelId="{9CA29586-1AA7-45DF-A8C3-348ADA46BC33}" type="sibTrans" cxnId="{1FBED2A5-80AE-41D7-8A6E-C7B7678F5C5F}">
      <dgm:prSet/>
      <dgm:spPr/>
      <dgm:t>
        <a:bodyPr/>
        <a:lstStyle/>
        <a:p>
          <a:endParaRPr lang="en-US"/>
        </a:p>
      </dgm:t>
    </dgm:pt>
    <dgm:pt modelId="{81DD300C-2019-49B4-BBAA-843BDF1AB46A}" type="pres">
      <dgm:prSet presAssocID="{D4D8F3EE-29F5-4610-BF0A-29D2BD4FBD23}" presName="rootNode" presStyleCnt="0">
        <dgm:presLayoutVars>
          <dgm:chMax/>
          <dgm:chPref/>
          <dgm:dir/>
          <dgm:animLvl val="lvl"/>
        </dgm:presLayoutVars>
      </dgm:prSet>
      <dgm:spPr/>
    </dgm:pt>
    <dgm:pt modelId="{54219E01-FC92-4C0D-B9B9-48A970EAA109}" type="pres">
      <dgm:prSet presAssocID="{19B0820F-1305-40C5-AAF5-B7FFDAD919DE}" presName="composite" presStyleCnt="0"/>
      <dgm:spPr/>
    </dgm:pt>
    <dgm:pt modelId="{42D46EDE-F922-4611-A0D3-D9D5D3B7A5A6}" type="pres">
      <dgm:prSet presAssocID="{19B0820F-1305-40C5-AAF5-B7FFDAD919DE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C8DEFEFC-B9D3-4223-8F5D-DC99AE0CD037}" type="pres">
      <dgm:prSet presAssocID="{19B0820F-1305-40C5-AAF5-B7FFDAD919DE}" presName="Image" presStyleLbl="bgImgPlace1" presStyleIdx="0" presStyleCnt="2"/>
      <dgm:spPr>
        <a:blipFill>
          <a:blip xmlns:r="http://schemas.openxmlformats.org/officeDocument/2006/relationships" r:embed="rId1">
            <a:alphaModFix amt="50000"/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4000" r="-14000"/>
          </a:stretch>
        </a:blipFill>
      </dgm:spPr>
    </dgm:pt>
    <dgm:pt modelId="{4AB1E215-76CE-45C0-8467-CF98ACDEBCFB}" type="pres">
      <dgm:prSet presAssocID="{19B0820F-1305-40C5-AAF5-B7FFDAD919DE}" presName="ChildText" presStyleLbl="fgAcc1" presStyleIdx="0" presStyleCnt="2" custScaleX="198795" custScaleY="129536">
        <dgm:presLayoutVars>
          <dgm:chMax val="0"/>
          <dgm:chPref val="0"/>
          <dgm:bulletEnabled val="1"/>
        </dgm:presLayoutVars>
      </dgm:prSet>
      <dgm:spPr/>
    </dgm:pt>
    <dgm:pt modelId="{D4F5209C-129B-45E6-908F-2C21C82B732D}" type="pres">
      <dgm:prSet presAssocID="{8E93B49F-9589-44D4-8623-00AE33923678}" presName="sibTrans" presStyleCnt="0"/>
      <dgm:spPr/>
    </dgm:pt>
    <dgm:pt modelId="{9F25B83E-7826-4163-B15B-EEECE6691982}" type="pres">
      <dgm:prSet presAssocID="{C57A4DE9-C46E-41A2-922D-44BB87DF7F28}" presName="composite" presStyleCnt="0"/>
      <dgm:spPr/>
    </dgm:pt>
    <dgm:pt modelId="{BF9D4770-03D9-470C-90A0-244CD28349B6}" type="pres">
      <dgm:prSet presAssocID="{C57A4DE9-C46E-41A2-922D-44BB87DF7F28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F24D6903-EE92-4923-8F72-80FDE5007D31}" type="pres">
      <dgm:prSet presAssocID="{C57A4DE9-C46E-41A2-922D-44BB87DF7F28}" presName="Image" presStyleLbl="bgImgPlace1" presStyleIdx="1" presStyleCnt="2"/>
      <dgm:spPr>
        <a:blipFill>
          <a:blip xmlns:r="http://schemas.openxmlformats.org/officeDocument/2006/relationships"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2FE3852F-4882-4CD5-923F-C3D628089EA7}" type="pres">
      <dgm:prSet presAssocID="{C57A4DE9-C46E-41A2-922D-44BB87DF7F28}" presName="ChildText" presStyleLbl="fgAcc1" presStyleIdx="1" presStyleCnt="2" custScaleX="223242" custScaleY="174058">
        <dgm:presLayoutVars>
          <dgm:chMax val="0"/>
          <dgm:chPref val="0"/>
          <dgm:bulletEnabled val="1"/>
        </dgm:presLayoutVars>
      </dgm:prSet>
      <dgm:spPr/>
    </dgm:pt>
  </dgm:ptLst>
  <dgm:cxnLst>
    <dgm:cxn modelId="{D19A4725-D153-4DD6-A1B9-0ADE90B65E9E}" srcId="{03E5DFDA-7FB3-45EF-A09E-A9292420BEAF}" destId="{EC2D2DFB-BEA7-440F-8069-568DFCE0AEB8}" srcOrd="1" destOrd="0" parTransId="{B1F714C6-6D53-42CB-B316-991B46B5DBF5}" sibTransId="{C97B554D-DAC6-4264-BE06-2DCE6324DCF4}"/>
    <dgm:cxn modelId="{7960E23C-572B-463B-90E8-E37204FC61BE}" srcId="{C57A4DE9-C46E-41A2-922D-44BB87DF7F28}" destId="{624B2C57-3A52-4362-A918-1C9C5F1DC177}" srcOrd="1" destOrd="0" parTransId="{8DCB3EFE-CFA8-4AAD-8303-5DCD118587D1}" sibTransId="{D9A18DFC-D6B8-4041-B4AB-86B59FCEE537}"/>
    <dgm:cxn modelId="{D12AE34C-DC2D-402B-B68B-D80B2AA747BD}" type="presOf" srcId="{C57A4DE9-C46E-41A2-922D-44BB87DF7F28}" destId="{BF9D4770-03D9-470C-90A0-244CD28349B6}" srcOrd="0" destOrd="0" presId="urn:microsoft.com/office/officeart/2008/layout/TitledPictureBlocks"/>
    <dgm:cxn modelId="{F5DE5855-F1D0-428F-9A6D-7D4B33BE8CEF}" type="presOf" srcId="{EC2D2DFB-BEA7-440F-8069-568DFCE0AEB8}" destId="{2FE3852F-4882-4CD5-923F-C3D628089EA7}" srcOrd="0" destOrd="3" presId="urn:microsoft.com/office/officeart/2008/layout/TitledPictureBlocks"/>
    <dgm:cxn modelId="{81DF9D64-AA1E-4C65-AB1B-03B2093231C9}" type="presOf" srcId="{19B0820F-1305-40C5-AAF5-B7FFDAD919DE}" destId="{42D46EDE-F922-4611-A0D3-D9D5D3B7A5A6}" srcOrd="0" destOrd="0" presId="urn:microsoft.com/office/officeart/2008/layout/TitledPictureBlocks"/>
    <dgm:cxn modelId="{F3BB1368-BA91-4A45-B311-6BB5F4A95243}" srcId="{D4D8F3EE-29F5-4610-BF0A-29D2BD4FBD23}" destId="{19B0820F-1305-40C5-AAF5-B7FFDAD919DE}" srcOrd="0" destOrd="0" parTransId="{77EACBB2-39D9-4494-BCFE-C89F481AA3A3}" sibTransId="{8E93B49F-9589-44D4-8623-00AE33923678}"/>
    <dgm:cxn modelId="{B18C8069-0C9D-4262-976A-C6DA3D5B3FB4}" type="presOf" srcId="{2E7B0FCF-A06F-4848-B6F2-712114BE2909}" destId="{4AB1E215-76CE-45C0-8467-CF98ACDEBCFB}" srcOrd="0" destOrd="0" presId="urn:microsoft.com/office/officeart/2008/layout/TitledPictureBlocks"/>
    <dgm:cxn modelId="{01D15E7A-DCBC-49E8-8373-4FFC29681EF2}" srcId="{C57A4DE9-C46E-41A2-922D-44BB87DF7F28}" destId="{69DC35F5-6742-4786-811D-A066875A2F5E}" srcOrd="0" destOrd="0" parTransId="{5FE840E8-F0F1-4498-B476-A9BB082DD472}" sibTransId="{FE36DB02-F20D-4190-8635-F104499B523D}"/>
    <dgm:cxn modelId="{06897E7F-066A-48E3-8586-49ABD621D7D0}" srcId="{19B0820F-1305-40C5-AAF5-B7FFDAD919DE}" destId="{2E7B0FCF-A06F-4848-B6F2-712114BE2909}" srcOrd="0" destOrd="0" parTransId="{D84292B1-F8F1-4F27-A595-272E34BD409D}" sibTransId="{89AEAFBE-D8B8-4653-B044-002DE18C1FDC}"/>
    <dgm:cxn modelId="{13B53A91-1F8C-44D2-8FD9-66B8D895920F}" type="presOf" srcId="{69DC35F5-6742-4786-811D-A066875A2F5E}" destId="{2FE3852F-4882-4CD5-923F-C3D628089EA7}" srcOrd="0" destOrd="0" presId="urn:microsoft.com/office/officeart/2008/layout/TitledPictureBlocks"/>
    <dgm:cxn modelId="{2A677D9B-28C0-4A99-8E09-89CB03F5BA1B}" type="presOf" srcId="{FCC5525C-FBD6-4CDC-B275-E19735978E31}" destId="{2FE3852F-4882-4CD5-923F-C3D628089EA7}" srcOrd="0" destOrd="4" presId="urn:microsoft.com/office/officeart/2008/layout/TitledPictureBlocks"/>
    <dgm:cxn modelId="{1FBED2A5-80AE-41D7-8A6E-C7B7678F5C5F}" srcId="{C57A4DE9-C46E-41A2-922D-44BB87DF7F28}" destId="{EE10623E-88A8-459F-954B-B489B9FC4B18}" srcOrd="2" destOrd="0" parTransId="{B09DF541-DB6E-4452-BE91-116740F42584}" sibTransId="{9CA29586-1AA7-45DF-A8C3-348ADA46BC33}"/>
    <dgm:cxn modelId="{4CE03EC0-FAC0-43CB-BD99-CFF5103FBB5B}" type="presOf" srcId="{EE10623E-88A8-459F-954B-B489B9FC4B18}" destId="{2FE3852F-4882-4CD5-923F-C3D628089EA7}" srcOrd="0" destOrd="6" presId="urn:microsoft.com/office/officeart/2008/layout/TitledPictureBlocks"/>
    <dgm:cxn modelId="{8609B3C1-623A-46E7-BFB1-5113EFAD79C7}" type="presOf" srcId="{D4D8F3EE-29F5-4610-BF0A-29D2BD4FBD23}" destId="{81DD300C-2019-49B4-BBAA-843BDF1AB46A}" srcOrd="0" destOrd="0" presId="urn:microsoft.com/office/officeart/2008/layout/TitledPictureBlocks"/>
    <dgm:cxn modelId="{603974C6-C7D4-40D9-A23D-42764D8AE519}" srcId="{03E5DFDA-7FB3-45EF-A09E-A9292420BEAF}" destId="{FCC5525C-FBD6-4CDC-B275-E19735978E31}" srcOrd="2" destOrd="0" parTransId="{39E0314B-7C32-45FB-811E-97862DA2F438}" sibTransId="{1313AED2-29B8-4D4D-850B-F75EE149EC97}"/>
    <dgm:cxn modelId="{E87CD1C6-AFBD-40B7-BB50-D3F247F07440}" type="presOf" srcId="{624B2C57-3A52-4362-A918-1C9C5F1DC177}" destId="{2FE3852F-4882-4CD5-923F-C3D628089EA7}" srcOrd="0" destOrd="5" presId="urn:microsoft.com/office/officeart/2008/layout/TitledPictureBlocks"/>
    <dgm:cxn modelId="{8AADB7DD-B34B-4AB6-9F30-980A51289945}" srcId="{69DC35F5-6742-4786-811D-A066875A2F5E}" destId="{03E5DFDA-7FB3-45EF-A09E-A9292420BEAF}" srcOrd="0" destOrd="0" parTransId="{17FA72BD-8424-405B-A64A-5E8792316332}" sibTransId="{F512DA84-5079-4A42-8DCB-DF50E0BEC928}"/>
    <dgm:cxn modelId="{A3414AE7-B4CB-4EE1-84AC-011BC4DF32D6}" srcId="{D4D8F3EE-29F5-4610-BF0A-29D2BD4FBD23}" destId="{C57A4DE9-C46E-41A2-922D-44BB87DF7F28}" srcOrd="1" destOrd="0" parTransId="{487D5F1B-217C-4502-B59A-87F23E7E5649}" sibTransId="{1CF17E15-622A-46D8-9C93-5D09B9EF8FFB}"/>
    <dgm:cxn modelId="{F86311EB-2CF9-455F-BD17-86EC9A4E3ECD}" type="presOf" srcId="{C063169A-025F-4C83-AB35-7DFC4984C5DE}" destId="{2FE3852F-4882-4CD5-923F-C3D628089EA7}" srcOrd="0" destOrd="2" presId="urn:microsoft.com/office/officeart/2008/layout/TitledPictureBlocks"/>
    <dgm:cxn modelId="{1F6744F2-886D-4D6C-9DF4-8AEDE0AF9F0B}" type="presOf" srcId="{03E5DFDA-7FB3-45EF-A09E-A9292420BEAF}" destId="{2FE3852F-4882-4CD5-923F-C3D628089EA7}" srcOrd="0" destOrd="1" presId="urn:microsoft.com/office/officeart/2008/layout/TitledPictureBlocks"/>
    <dgm:cxn modelId="{DEC371F3-38D0-41B8-9749-BA068AACDBF6}" srcId="{03E5DFDA-7FB3-45EF-A09E-A9292420BEAF}" destId="{C063169A-025F-4C83-AB35-7DFC4984C5DE}" srcOrd="0" destOrd="0" parTransId="{DE08C385-6D20-4FEF-B9B3-CCE85CE7819B}" sibTransId="{F51E66BA-1780-4982-891E-E106F8C94717}"/>
    <dgm:cxn modelId="{9410E2B9-215E-4791-82A4-DB06EF76EB83}" type="presParOf" srcId="{81DD300C-2019-49B4-BBAA-843BDF1AB46A}" destId="{54219E01-FC92-4C0D-B9B9-48A970EAA109}" srcOrd="0" destOrd="0" presId="urn:microsoft.com/office/officeart/2008/layout/TitledPictureBlocks"/>
    <dgm:cxn modelId="{D7EA5876-A06D-4BA3-988F-D6CAE63E481D}" type="presParOf" srcId="{54219E01-FC92-4C0D-B9B9-48A970EAA109}" destId="{42D46EDE-F922-4611-A0D3-D9D5D3B7A5A6}" srcOrd="0" destOrd="0" presId="urn:microsoft.com/office/officeart/2008/layout/TitledPictureBlocks"/>
    <dgm:cxn modelId="{28BEF268-6510-4185-98CD-271AE31A3424}" type="presParOf" srcId="{54219E01-FC92-4C0D-B9B9-48A970EAA109}" destId="{C8DEFEFC-B9D3-4223-8F5D-DC99AE0CD037}" srcOrd="1" destOrd="0" presId="urn:microsoft.com/office/officeart/2008/layout/TitledPictureBlocks"/>
    <dgm:cxn modelId="{C89723C1-DA14-4CE2-932F-25F2508DF96C}" type="presParOf" srcId="{54219E01-FC92-4C0D-B9B9-48A970EAA109}" destId="{4AB1E215-76CE-45C0-8467-CF98ACDEBCFB}" srcOrd="2" destOrd="0" presId="urn:microsoft.com/office/officeart/2008/layout/TitledPictureBlocks"/>
    <dgm:cxn modelId="{2D109E2C-46E3-481A-B26B-BB82B66EE212}" type="presParOf" srcId="{81DD300C-2019-49B4-BBAA-843BDF1AB46A}" destId="{D4F5209C-129B-45E6-908F-2C21C82B732D}" srcOrd="1" destOrd="0" presId="urn:microsoft.com/office/officeart/2008/layout/TitledPictureBlocks"/>
    <dgm:cxn modelId="{C93F45BE-C0DB-4375-ADA4-10FA140101CC}" type="presParOf" srcId="{81DD300C-2019-49B4-BBAA-843BDF1AB46A}" destId="{9F25B83E-7826-4163-B15B-EEECE6691982}" srcOrd="2" destOrd="0" presId="urn:microsoft.com/office/officeart/2008/layout/TitledPictureBlocks"/>
    <dgm:cxn modelId="{6DBF9DB6-C118-4723-91E5-DDC6782C29D2}" type="presParOf" srcId="{9F25B83E-7826-4163-B15B-EEECE6691982}" destId="{BF9D4770-03D9-470C-90A0-244CD28349B6}" srcOrd="0" destOrd="0" presId="urn:microsoft.com/office/officeart/2008/layout/TitledPictureBlocks"/>
    <dgm:cxn modelId="{2AC491BC-D970-4A3D-BD0E-E031FD82AAAA}" type="presParOf" srcId="{9F25B83E-7826-4163-B15B-EEECE6691982}" destId="{F24D6903-EE92-4923-8F72-80FDE5007D31}" srcOrd="1" destOrd="0" presId="urn:microsoft.com/office/officeart/2008/layout/TitledPictureBlocks"/>
    <dgm:cxn modelId="{01DAD42B-C544-4ED6-AF3A-0F13D5BDB20F}" type="presParOf" srcId="{9F25B83E-7826-4163-B15B-EEECE6691982}" destId="{2FE3852F-4882-4CD5-923F-C3D628089EA7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EFEFC-B9D3-4223-8F5D-DC99AE0CD037}">
      <dsp:nvSpPr>
        <dsp:cNvPr id="0" name=""/>
        <dsp:cNvSpPr/>
      </dsp:nvSpPr>
      <dsp:spPr>
        <a:xfrm>
          <a:off x="34925" y="1519560"/>
          <a:ext cx="4065080" cy="3444317"/>
        </a:xfrm>
        <a:prstGeom prst="rect">
          <a:avLst/>
        </a:prstGeom>
        <a:blipFill>
          <a:blip xmlns:r="http://schemas.openxmlformats.org/officeDocument/2006/relationships" r:embed="rId1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7000" r="-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AB1E215-76CE-45C0-8467-CF98ACDEBCFB}">
      <dsp:nvSpPr>
        <dsp:cNvPr id="0" name=""/>
        <dsp:cNvSpPr/>
      </dsp:nvSpPr>
      <dsp:spPr>
        <a:xfrm>
          <a:off x="2606498" y="1705267"/>
          <a:ext cx="3831975" cy="25988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Diversity &amp; Inclusion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Images and Representation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Content Meaning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Connection &amp; Belonging</a:t>
          </a:r>
        </a:p>
      </dsp:txBody>
      <dsp:txXfrm>
        <a:off x="2682615" y="1781384"/>
        <a:ext cx="3679741" cy="2446585"/>
      </dsp:txXfrm>
    </dsp:sp>
    <dsp:sp modelId="{42D46EDE-F922-4611-A0D3-D9D5D3B7A5A6}">
      <dsp:nvSpPr>
        <dsp:cNvPr id="0" name=""/>
        <dsp:cNvSpPr/>
      </dsp:nvSpPr>
      <dsp:spPr>
        <a:xfrm>
          <a:off x="5982" y="822321"/>
          <a:ext cx="4122966" cy="674061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Key Criteria for Course Design &amp; Delivery</a:t>
          </a:r>
        </a:p>
      </dsp:txBody>
      <dsp:txXfrm>
        <a:off x="5982" y="822321"/>
        <a:ext cx="4122966" cy="674061"/>
      </dsp:txXfrm>
    </dsp:sp>
    <dsp:sp modelId="{F24D6903-EE92-4923-8F72-80FDE5007D31}">
      <dsp:nvSpPr>
        <dsp:cNvPr id="0" name=""/>
        <dsp:cNvSpPr/>
      </dsp:nvSpPr>
      <dsp:spPr>
        <a:xfrm>
          <a:off x="7448656" y="1499319"/>
          <a:ext cx="4065080" cy="3444317"/>
        </a:xfrm>
        <a:prstGeom prst="rect">
          <a:avLst/>
        </a:prstGeom>
        <a:blipFill>
          <a:blip xmlns:r="http://schemas.openxmlformats.org/officeDocument/2006/relationships" r:embed="rId3">
            <a:alphaModFix amt="5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11000" r="-1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FE3852F-4882-4CD5-923F-C3D628089EA7}">
      <dsp:nvSpPr>
        <dsp:cNvPr id="0" name=""/>
        <dsp:cNvSpPr/>
      </dsp:nvSpPr>
      <dsp:spPr>
        <a:xfrm>
          <a:off x="9727571" y="1533163"/>
          <a:ext cx="4417291" cy="29025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0"/>
              <a:satOff val="0"/>
              <a:lumOff val="359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/>
            <a:t>Technology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Universal Design for Learning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Human Bias</a:t>
          </a:r>
        </a:p>
      </dsp:txBody>
      <dsp:txXfrm>
        <a:off x="9812584" y="1618176"/>
        <a:ext cx="4247265" cy="2732520"/>
      </dsp:txXfrm>
    </dsp:sp>
    <dsp:sp modelId="{BF9D4770-03D9-470C-90A0-244CD28349B6}">
      <dsp:nvSpPr>
        <dsp:cNvPr id="0" name=""/>
        <dsp:cNvSpPr/>
      </dsp:nvSpPr>
      <dsp:spPr>
        <a:xfrm>
          <a:off x="7447518" y="851589"/>
          <a:ext cx="4065080" cy="593097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359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Key Criteria for Tools</a:t>
          </a:r>
        </a:p>
      </dsp:txBody>
      <dsp:txXfrm>
        <a:off x="7447518" y="851589"/>
        <a:ext cx="4065080" cy="5930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EFEFC-B9D3-4223-8F5D-DC99AE0CD037}">
      <dsp:nvSpPr>
        <dsp:cNvPr id="0" name=""/>
        <dsp:cNvSpPr/>
      </dsp:nvSpPr>
      <dsp:spPr>
        <a:xfrm>
          <a:off x="1151" y="1495505"/>
          <a:ext cx="4076202" cy="3453741"/>
        </a:xfrm>
        <a:prstGeom prst="rect">
          <a:avLst/>
        </a:prstGeom>
        <a:blipFill>
          <a:blip xmlns:r="http://schemas.openxmlformats.org/officeDocument/2006/relationships" r:embed="rId1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AB1E215-76CE-45C0-8467-CF98ACDEBCFB}">
      <dsp:nvSpPr>
        <dsp:cNvPr id="0" name=""/>
        <dsp:cNvSpPr/>
      </dsp:nvSpPr>
      <dsp:spPr>
        <a:xfrm>
          <a:off x="2579760" y="1681721"/>
          <a:ext cx="3842459" cy="26059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/>
            <a:t>Course structure &amp; activities mitigate digital divide &amp; technology access issues (a) by clarifying how required technologies support learning, and (b) by providing alternative pathways to complete course activities if students face barriers.</a:t>
          </a:r>
          <a:endParaRPr lang="en-US" sz="2000" kern="1200" dirty="0"/>
        </a:p>
      </dsp:txBody>
      <dsp:txXfrm>
        <a:off x="2656085" y="1758046"/>
        <a:ext cx="3689809" cy="2453279"/>
      </dsp:txXfrm>
    </dsp:sp>
    <dsp:sp modelId="{42D46EDE-F922-4611-A0D3-D9D5D3B7A5A6}">
      <dsp:nvSpPr>
        <dsp:cNvPr id="0" name=""/>
        <dsp:cNvSpPr/>
      </dsp:nvSpPr>
      <dsp:spPr>
        <a:xfrm>
          <a:off x="1151" y="836951"/>
          <a:ext cx="4076202" cy="594720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i="1" kern="1200" dirty="0"/>
            <a:t>E1: Technology</a:t>
          </a:r>
          <a:endParaRPr lang="en-US" sz="2700" b="1" kern="1200" dirty="0"/>
        </a:p>
      </dsp:txBody>
      <dsp:txXfrm>
        <a:off x="1151" y="836951"/>
        <a:ext cx="4076202" cy="594720"/>
      </dsp:txXfrm>
    </dsp:sp>
    <dsp:sp modelId="{F24D6903-EE92-4923-8F72-80FDE5007D31}">
      <dsp:nvSpPr>
        <dsp:cNvPr id="0" name=""/>
        <dsp:cNvSpPr/>
      </dsp:nvSpPr>
      <dsp:spPr>
        <a:xfrm>
          <a:off x="7435166" y="1495505"/>
          <a:ext cx="4076202" cy="3453741"/>
        </a:xfrm>
        <a:prstGeom prst="rect">
          <a:avLst/>
        </a:prstGeom>
        <a:blipFill>
          <a:blip xmlns:r="http://schemas.openxmlformats.org/officeDocument/2006/relationships"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FE3852F-4882-4CD5-923F-C3D628089EA7}">
      <dsp:nvSpPr>
        <dsp:cNvPr id="0" name=""/>
        <dsp:cNvSpPr/>
      </dsp:nvSpPr>
      <dsp:spPr>
        <a:xfrm>
          <a:off x="9720316" y="1529442"/>
          <a:ext cx="4429376" cy="29104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0"/>
              <a:satOff val="0"/>
              <a:lumOff val="359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Do my students need dedicated online access to interact with the tool or content/complete tasks?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What is the cost of the technology for my students?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Does this technology add to my students’ learning experiences?</a:t>
          </a:r>
        </a:p>
      </dsp:txBody>
      <dsp:txXfrm>
        <a:off x="9805561" y="1614687"/>
        <a:ext cx="4258886" cy="2739997"/>
      </dsp:txXfrm>
    </dsp:sp>
    <dsp:sp modelId="{BF9D4770-03D9-470C-90A0-244CD28349B6}">
      <dsp:nvSpPr>
        <dsp:cNvPr id="0" name=""/>
        <dsp:cNvSpPr/>
      </dsp:nvSpPr>
      <dsp:spPr>
        <a:xfrm>
          <a:off x="7435166" y="836951"/>
          <a:ext cx="4076202" cy="594720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359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Basic questions to ask:</a:t>
          </a:r>
        </a:p>
      </dsp:txBody>
      <dsp:txXfrm>
        <a:off x="7435166" y="836951"/>
        <a:ext cx="4076202" cy="5947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EFEFC-B9D3-4223-8F5D-DC99AE0CD037}">
      <dsp:nvSpPr>
        <dsp:cNvPr id="0" name=""/>
        <dsp:cNvSpPr/>
      </dsp:nvSpPr>
      <dsp:spPr>
        <a:xfrm>
          <a:off x="7515" y="1825467"/>
          <a:ext cx="4416704" cy="3742246"/>
        </a:xfrm>
        <a:prstGeom prst="rect">
          <a:avLst/>
        </a:prstGeom>
        <a:blipFill>
          <a:blip xmlns:r="http://schemas.openxmlformats.org/officeDocument/2006/relationships" r:embed="rId1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3000" r="-13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AB1E215-76CE-45C0-8467-CF98ACDEBCFB}">
      <dsp:nvSpPr>
        <dsp:cNvPr id="0" name=""/>
        <dsp:cNvSpPr/>
      </dsp:nvSpPr>
      <dsp:spPr>
        <a:xfrm>
          <a:off x="2801526" y="2027238"/>
          <a:ext cx="4163435" cy="2823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500" i="1" kern="1200" dirty="0"/>
            <a:t>Course content and activities are aligned with core principles of UDL-- i.e., multiple means of representation, action &amp; expression, and/or engagement.</a:t>
          </a:r>
          <a:endParaRPr lang="en-US" sz="2500" kern="1200" dirty="0"/>
        </a:p>
      </dsp:txBody>
      <dsp:txXfrm>
        <a:off x="2884227" y="2109939"/>
        <a:ext cx="3998033" cy="2658211"/>
      </dsp:txXfrm>
    </dsp:sp>
    <dsp:sp modelId="{42D46EDE-F922-4611-A0D3-D9D5D3B7A5A6}">
      <dsp:nvSpPr>
        <dsp:cNvPr id="0" name=""/>
        <dsp:cNvSpPr/>
      </dsp:nvSpPr>
      <dsp:spPr>
        <a:xfrm>
          <a:off x="7515" y="1111901"/>
          <a:ext cx="4416704" cy="644400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i="1" kern="1200" dirty="0"/>
            <a:t>E3. UDL</a:t>
          </a:r>
          <a:endParaRPr lang="en-US" sz="2900" b="1" kern="1200" dirty="0"/>
        </a:p>
      </dsp:txBody>
      <dsp:txXfrm>
        <a:off x="7515" y="1111901"/>
        <a:ext cx="4416704" cy="644400"/>
      </dsp:txXfrm>
    </dsp:sp>
    <dsp:sp modelId="{F24D6903-EE92-4923-8F72-80FDE5007D31}">
      <dsp:nvSpPr>
        <dsp:cNvPr id="0" name=""/>
        <dsp:cNvSpPr/>
      </dsp:nvSpPr>
      <dsp:spPr>
        <a:xfrm>
          <a:off x="7998611" y="1825467"/>
          <a:ext cx="4416704" cy="3742246"/>
        </a:xfrm>
        <a:prstGeom prst="rect">
          <a:avLst/>
        </a:prstGeom>
        <a:blipFill>
          <a:blip xmlns:r="http://schemas.openxmlformats.org/officeDocument/2006/relationships"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FE3852F-4882-4CD5-923F-C3D628089EA7}">
      <dsp:nvSpPr>
        <dsp:cNvPr id="0" name=""/>
        <dsp:cNvSpPr/>
      </dsp:nvSpPr>
      <dsp:spPr>
        <a:xfrm>
          <a:off x="10371649" y="1793270"/>
          <a:ext cx="5005379" cy="32915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0"/>
              <a:satOff val="0"/>
              <a:lumOff val="359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Are my materials/tools </a:t>
          </a:r>
          <a:r>
            <a:rPr lang="en-US" sz="1800" i="1" kern="1200" dirty="0"/>
            <a:t>accessible </a:t>
          </a:r>
          <a:r>
            <a:rPr lang="en-US" sz="1800" kern="1200" dirty="0"/>
            <a:t>(able to be used by all regardless of ability)? 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If not, do I provide an equal and equitable alternative?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Do I have a range of materials to allow for learner preference (video, text, audio, etc.)?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Do the tools I use have alternatives for students?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Can I scaffold my assessments/tasks so that students are doing them step-by-step incorporating strategies &amp; support?</a:t>
          </a:r>
        </a:p>
      </dsp:txBody>
      <dsp:txXfrm>
        <a:off x="10468055" y="1889676"/>
        <a:ext cx="4812567" cy="3098737"/>
      </dsp:txXfrm>
    </dsp:sp>
    <dsp:sp modelId="{BF9D4770-03D9-470C-90A0-244CD28349B6}">
      <dsp:nvSpPr>
        <dsp:cNvPr id="0" name=""/>
        <dsp:cNvSpPr/>
      </dsp:nvSpPr>
      <dsp:spPr>
        <a:xfrm>
          <a:off x="7998611" y="1111901"/>
          <a:ext cx="4416704" cy="644400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359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Basic questions to ask:</a:t>
          </a:r>
        </a:p>
      </dsp:txBody>
      <dsp:txXfrm>
        <a:off x="7998611" y="1111901"/>
        <a:ext cx="4416704" cy="6444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EFEFC-B9D3-4223-8F5D-DC99AE0CD037}">
      <dsp:nvSpPr>
        <dsp:cNvPr id="0" name=""/>
        <dsp:cNvSpPr/>
      </dsp:nvSpPr>
      <dsp:spPr>
        <a:xfrm>
          <a:off x="1602" y="1807859"/>
          <a:ext cx="4468061" cy="3785761"/>
        </a:xfrm>
        <a:prstGeom prst="rect">
          <a:avLst/>
        </a:prstGeom>
        <a:blipFill>
          <a:blip xmlns:r="http://schemas.openxmlformats.org/officeDocument/2006/relationships" r:embed="rId1">
            <a:alphaModFix amt="50000"/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4000" r="-1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AB1E215-76CE-45C0-8467-CF98ACDEBCFB}">
      <dsp:nvSpPr>
        <dsp:cNvPr id="0" name=""/>
        <dsp:cNvSpPr/>
      </dsp:nvSpPr>
      <dsp:spPr>
        <a:xfrm>
          <a:off x="2828101" y="2011976"/>
          <a:ext cx="4211847" cy="28564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3500" i="1" kern="1200" dirty="0"/>
            <a:t>Human biases are identified in course content and activities.</a:t>
          </a:r>
          <a:endParaRPr lang="en-US" sz="3500" kern="1200" dirty="0"/>
        </a:p>
      </dsp:txBody>
      <dsp:txXfrm>
        <a:off x="2911763" y="2095638"/>
        <a:ext cx="4044523" cy="2689122"/>
      </dsp:txXfrm>
    </dsp:sp>
    <dsp:sp modelId="{42D46EDE-F922-4611-A0D3-D9D5D3B7A5A6}">
      <dsp:nvSpPr>
        <dsp:cNvPr id="0" name=""/>
        <dsp:cNvSpPr/>
      </dsp:nvSpPr>
      <dsp:spPr>
        <a:xfrm>
          <a:off x="1602" y="1085995"/>
          <a:ext cx="4468061" cy="651893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i="1" kern="1200" dirty="0"/>
            <a:t>E6. Human Bias</a:t>
          </a:r>
          <a:endParaRPr lang="en-US" sz="3000" b="1" kern="1200" dirty="0"/>
        </a:p>
      </dsp:txBody>
      <dsp:txXfrm>
        <a:off x="1602" y="1085995"/>
        <a:ext cx="4468061" cy="651893"/>
      </dsp:txXfrm>
    </dsp:sp>
    <dsp:sp modelId="{F24D6903-EE92-4923-8F72-80FDE5007D31}">
      <dsp:nvSpPr>
        <dsp:cNvPr id="0" name=""/>
        <dsp:cNvSpPr/>
      </dsp:nvSpPr>
      <dsp:spPr>
        <a:xfrm>
          <a:off x="8085617" y="1807859"/>
          <a:ext cx="4468061" cy="3785761"/>
        </a:xfrm>
        <a:prstGeom prst="rect">
          <a:avLst/>
        </a:prstGeom>
        <a:blipFill>
          <a:blip xmlns:r="http://schemas.openxmlformats.org/officeDocument/2006/relationships"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FE3852F-4882-4CD5-923F-C3D628089EA7}">
      <dsp:nvSpPr>
        <dsp:cNvPr id="0" name=""/>
        <dsp:cNvSpPr/>
      </dsp:nvSpPr>
      <dsp:spPr>
        <a:xfrm>
          <a:off x="10653138" y="1521090"/>
          <a:ext cx="4729803" cy="38382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50000"/>
              <a:hueOff val="0"/>
              <a:satOff val="0"/>
              <a:lumOff val="359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/>
            <a:t>Do the tools I use have the potential for a negative “</a:t>
          </a:r>
          <a:r>
            <a:rPr lang="en-US" sz="1600" i="1" kern="1200" dirty="0"/>
            <a:t>impact on motivation and persistence”</a:t>
          </a:r>
          <a:r>
            <a:rPr lang="en-US" sz="1600" kern="1200" dirty="0"/>
            <a:t>?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/>
            <a:t>If yes:</a:t>
          </a:r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/>
            <a:t>Ask yourself why the tool needs to be used</a:t>
          </a:r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/>
            <a:t>How you can think of ways to alleviate that impact.</a:t>
          </a:r>
        </a:p>
        <a:p>
          <a:pPr marL="514350" lvl="3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/>
            <a:t>Alternatives that create community and address diversity.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/>
            <a:t>How does the vendor represent students in their support and online materials?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dirty="0"/>
            <a:t>How can I get students to reflect on/provide feedback on their experience more equitably (survey, </a:t>
          </a:r>
          <a:r>
            <a:rPr lang="en-US" sz="1600" kern="1200" dirty="0" err="1"/>
            <a:t>ePortfolio</a:t>
          </a:r>
          <a:r>
            <a:rPr lang="en-US" sz="1600" kern="1200" dirty="0"/>
            <a:t>, reflections, journals)?</a:t>
          </a:r>
        </a:p>
      </dsp:txBody>
      <dsp:txXfrm>
        <a:off x="10765556" y="1633508"/>
        <a:ext cx="4504967" cy="3613381"/>
      </dsp:txXfrm>
    </dsp:sp>
    <dsp:sp modelId="{BF9D4770-03D9-470C-90A0-244CD28349B6}">
      <dsp:nvSpPr>
        <dsp:cNvPr id="0" name=""/>
        <dsp:cNvSpPr/>
      </dsp:nvSpPr>
      <dsp:spPr>
        <a:xfrm>
          <a:off x="8085617" y="1085995"/>
          <a:ext cx="4468061" cy="651893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3596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Basic questions to ask:</a:t>
          </a:r>
        </a:p>
      </dsp:txBody>
      <dsp:txXfrm>
        <a:off x="8085617" y="1085995"/>
        <a:ext cx="4468061" cy="6518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2C7EA-8843-4429-BBE9-F938EA41CD3C}" type="datetimeFigureOut">
              <a:rPr lang="en-US" smtClean="0"/>
              <a:t>6/22/22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3BBB6-0E38-42C9-B2C3-7B961C4198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83706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61" tIns="46581" rIns="93161" bIns="4658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1" tIns="46581" rIns="93161" bIns="46581" rtlCol="0"/>
          <a:lstStyle>
            <a:lvl1pPr algn="r">
              <a:defRPr sz="1200"/>
            </a:lvl1pPr>
          </a:lstStyle>
          <a:p>
            <a:fld id="{B7F5EC32-C930-4B49-8E10-CAA0C95BD214}" type="datetimeFigureOut">
              <a:rPr lang="en-US" smtClean="0"/>
              <a:pPr/>
              <a:t>6/22/22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1" tIns="46581" rIns="93161" bIns="4658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3161" tIns="46581" rIns="93161" bIns="465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61" tIns="46581" rIns="93161" bIns="4658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61" tIns="46581" rIns="93161" bIns="46581" rtlCol="0" anchor="b"/>
          <a:lstStyle>
            <a:lvl1pPr algn="r">
              <a:defRPr sz="1200"/>
            </a:lvl1pPr>
          </a:lstStyle>
          <a:p>
            <a:fld id="{6BA05CCD-0533-4C0D-9125-86C6020FDC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53893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759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70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168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314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049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748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759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454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759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306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99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759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472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564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386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5200" y="1646133"/>
            <a:ext cx="1341120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35200" y="5282989"/>
            <a:ext cx="134112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99B1A-A50C-407A-AFBE-6324E58BCCD9}" type="datetimeFigureOut">
              <a:rPr lang="en-US" smtClean="0"/>
              <a:t>6/22/22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3BB65-1459-4FE2-AF1F-3EAB604C2B4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B34004-14CB-41C1-ABA7-73EF5CD699B2}"/>
              </a:ext>
            </a:extLst>
          </p:cNvPr>
          <p:cNvSpPr txBox="1"/>
          <p:nvPr userDrawn="1"/>
        </p:nvSpPr>
        <p:spPr>
          <a:xfrm>
            <a:off x="15499579" y="9750633"/>
            <a:ext cx="2081804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10" dirty="0"/>
              <a:t>Slide </a:t>
            </a:r>
            <a:fld id="{4F9C36EF-759B-41EB-8458-C94AFC4562A1}" type="slidenum">
              <a:rPr lang="en-US" sz="1610" smtClean="0"/>
              <a:pPr algn="r"/>
              <a:t>‹#›</a:t>
            </a:fld>
            <a:endParaRPr lang="en-US" sz="1610" dirty="0"/>
          </a:p>
        </p:txBody>
      </p:sp>
    </p:spTree>
    <p:extLst>
      <p:ext uri="{BB962C8B-B14F-4D97-AF65-F5344CB8AC3E}">
        <p14:creationId xmlns:p14="http://schemas.microsoft.com/office/powerpoint/2010/main" val="1544267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E18CF-7196-4B49-B21A-A9AF458742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CCB6E-C3D5-45A2-8D3A-09B8F9ADE15F}"/>
              </a:ext>
            </a:extLst>
          </p:cNvPr>
          <p:cNvSpPr txBox="1"/>
          <p:nvPr userDrawn="1"/>
        </p:nvSpPr>
        <p:spPr>
          <a:xfrm>
            <a:off x="15499579" y="9750633"/>
            <a:ext cx="2081804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10" dirty="0"/>
              <a:t>Slide </a:t>
            </a:r>
            <a:fld id="{4F9C36EF-759B-41EB-8458-C94AFC4562A1}" type="slidenum">
              <a:rPr lang="en-US" sz="1610" smtClean="0"/>
              <a:pPr algn="r"/>
              <a:t>‹#›</a:t>
            </a:fld>
            <a:endParaRPr lang="en-US" sz="1610" dirty="0"/>
          </a:p>
        </p:txBody>
      </p:sp>
    </p:spTree>
    <p:extLst>
      <p:ext uri="{BB962C8B-B14F-4D97-AF65-F5344CB8AC3E}">
        <p14:creationId xmlns:p14="http://schemas.microsoft.com/office/powerpoint/2010/main" val="3895267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796520" y="535517"/>
            <a:ext cx="3855720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29360" y="535517"/>
            <a:ext cx="11343640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E18CF-7196-4B49-B21A-A9AF458742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614785-ADCC-4844-A93B-4BEB974998E7}"/>
              </a:ext>
            </a:extLst>
          </p:cNvPr>
          <p:cNvSpPr txBox="1"/>
          <p:nvPr userDrawn="1"/>
        </p:nvSpPr>
        <p:spPr>
          <a:xfrm>
            <a:off x="15499579" y="9750633"/>
            <a:ext cx="2081804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10" dirty="0"/>
              <a:t>Slide </a:t>
            </a:r>
            <a:fld id="{4F9C36EF-759B-41EB-8458-C94AFC4562A1}" type="slidenum">
              <a:rPr lang="en-US" sz="1610" smtClean="0"/>
              <a:pPr algn="r"/>
              <a:t>‹#›</a:t>
            </a:fld>
            <a:endParaRPr lang="en-US" sz="1610" dirty="0"/>
          </a:p>
        </p:txBody>
      </p:sp>
    </p:spTree>
    <p:extLst>
      <p:ext uri="{BB962C8B-B14F-4D97-AF65-F5344CB8AC3E}">
        <p14:creationId xmlns:p14="http://schemas.microsoft.com/office/powerpoint/2010/main" val="3224984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21"/>
            </a:lvl1pPr>
            <a:lvl2pPr>
              <a:defRPr sz="2760"/>
            </a:lvl2pPr>
            <a:lvl3pPr>
              <a:defRPr sz="2071"/>
            </a:lvl3pPr>
            <a:lvl4pPr>
              <a:defRPr sz="1610"/>
            </a:lvl4pPr>
            <a:lvl5pPr>
              <a:defRPr sz="161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216809"/>
            <a:ext cx="17881600" cy="182739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36" dirty="0"/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9514714"/>
            <a:ext cx="17881600" cy="61808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36" dirty="0"/>
          </a:p>
        </p:txBody>
      </p:sp>
      <p:sp>
        <p:nvSpPr>
          <p:cNvPr id="12" name="Slide Number Placeholder 3"/>
          <p:cNvSpPr txBox="1">
            <a:spLocks/>
          </p:cNvSpPr>
          <p:nvPr userDrawn="1"/>
        </p:nvSpPr>
        <p:spPr>
          <a:xfrm>
            <a:off x="1398641" y="9538783"/>
            <a:ext cx="15588881" cy="535517"/>
          </a:xfrm>
          <a:prstGeom prst="rect">
            <a:avLst/>
          </a:prstGeom>
        </p:spPr>
        <p:txBody>
          <a:bodyPr vert="horz" lIns="168297" tIns="84150" rIns="168297" bIns="84150" rtlCol="0" anchor="ctr"/>
          <a:lstStyle>
            <a:defPPr>
              <a:defRPr lang="en-US"/>
            </a:defPPr>
            <a:lvl1pPr marL="0" algn="r" defTabSz="731520" rtl="0" eaLnBrk="1" latinLnBrk="0" hangingPunct="1"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31520" algn="l" defTabSz="73152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3040" algn="l" defTabSz="73152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4560" algn="l" defTabSz="73152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80" algn="l" defTabSz="73152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600" algn="l" defTabSz="73152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89120" algn="l" defTabSz="73152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20640" algn="l" defTabSz="73152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52160" algn="l" defTabSz="731520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725" b="1" dirty="0">
                <a:latin typeface="Avenir Black"/>
              </a:rPr>
              <a:t>PROPRIETARY AND CONFIDENTIAL</a:t>
            </a:r>
            <a:r>
              <a:rPr lang="en-US" sz="1725" b="1" baseline="0" dirty="0">
                <a:latin typeface="Avenir Black"/>
              </a:rPr>
              <a:t>      </a:t>
            </a:r>
            <a:r>
              <a:rPr lang="en-US" sz="1725" b="1" dirty="0">
                <a:latin typeface="Avenir Black"/>
              </a:rPr>
              <a:t>PAGE </a:t>
            </a:r>
            <a:fld id="{6F60DCEC-62E1-4884-A07A-54E5D184A4A4}" type="slidenum">
              <a:rPr lang="en-US" sz="1725" b="1" smtClean="0">
                <a:latin typeface="Avenir Black"/>
              </a:rPr>
              <a:pPr algn="ctr">
                <a:defRPr/>
              </a:pPr>
              <a:t>‹#›</a:t>
            </a:fld>
            <a:endParaRPr lang="en-US" sz="1725" b="1" dirty="0">
              <a:latin typeface="Avenir Black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5499579" y="9750633"/>
            <a:ext cx="2081804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10" dirty="0"/>
              <a:t>Slide </a:t>
            </a:r>
            <a:fld id="{4F9C36EF-759B-41EB-8458-C94AFC4562A1}" type="slidenum">
              <a:rPr lang="en-US" sz="1610" smtClean="0"/>
              <a:pPr algn="r"/>
              <a:t>‹#›</a:t>
            </a:fld>
            <a:endParaRPr lang="en-US" sz="1610" dirty="0"/>
          </a:p>
        </p:txBody>
      </p:sp>
    </p:spTree>
    <p:extLst>
      <p:ext uri="{BB962C8B-B14F-4D97-AF65-F5344CB8AC3E}">
        <p14:creationId xmlns:p14="http://schemas.microsoft.com/office/powerpoint/2010/main" val="2799184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E18CF-7196-4B49-B21A-A9AF458742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54411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0047" y="2507617"/>
            <a:ext cx="15422880" cy="4184014"/>
          </a:xfrm>
        </p:spPr>
        <p:txBody>
          <a:bodyPr anchor="b"/>
          <a:lstStyle>
            <a:lvl1pPr>
              <a:defRPr sz="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0047" y="6731213"/>
            <a:ext cx="15422880" cy="2200274"/>
          </a:xfrm>
        </p:spPr>
        <p:txBody>
          <a:bodyPr/>
          <a:lstStyle>
            <a:lvl1pPr marL="0" indent="0">
              <a:buNone/>
              <a:defRPr sz="3520">
                <a:solidFill>
                  <a:schemeClr val="tx1">
                    <a:tint val="75000"/>
                  </a:schemeClr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E18CF-7196-4B49-B21A-A9AF458742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51A00C-E10E-495E-B78D-6642E91BFA1A}"/>
              </a:ext>
            </a:extLst>
          </p:cNvPr>
          <p:cNvSpPr txBox="1"/>
          <p:nvPr userDrawn="1"/>
        </p:nvSpPr>
        <p:spPr>
          <a:xfrm>
            <a:off x="15499579" y="9750633"/>
            <a:ext cx="2081804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10" dirty="0"/>
              <a:t>Slide </a:t>
            </a:r>
            <a:fld id="{4F9C36EF-759B-41EB-8458-C94AFC4562A1}" type="slidenum">
              <a:rPr lang="en-US" sz="1610" smtClean="0"/>
              <a:pPr algn="r"/>
              <a:t>‹#›</a:t>
            </a:fld>
            <a:endParaRPr lang="en-US" sz="1610" dirty="0"/>
          </a:p>
        </p:txBody>
      </p:sp>
    </p:spTree>
    <p:extLst>
      <p:ext uri="{BB962C8B-B14F-4D97-AF65-F5344CB8AC3E}">
        <p14:creationId xmlns:p14="http://schemas.microsoft.com/office/powerpoint/2010/main" val="397073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9360" y="2677584"/>
            <a:ext cx="75996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52560" y="2677584"/>
            <a:ext cx="75996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E18CF-7196-4B49-B21A-A9AF458742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5B88A4-AD3B-4D0E-ABBD-7AA689F00AEB}"/>
              </a:ext>
            </a:extLst>
          </p:cNvPr>
          <p:cNvSpPr/>
          <p:nvPr userDrawn="1"/>
        </p:nvSpPr>
        <p:spPr>
          <a:xfrm>
            <a:off x="0" y="-216809"/>
            <a:ext cx="17881600" cy="182739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36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67D3A2-6AA8-4D46-87F0-C091B067A139}"/>
              </a:ext>
            </a:extLst>
          </p:cNvPr>
          <p:cNvSpPr/>
          <p:nvPr userDrawn="1"/>
        </p:nvSpPr>
        <p:spPr>
          <a:xfrm flipV="1">
            <a:off x="0" y="9858164"/>
            <a:ext cx="17881600" cy="27462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3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C5A825-BE04-4D2D-B65C-F1C361F42BC8}"/>
              </a:ext>
            </a:extLst>
          </p:cNvPr>
          <p:cNvSpPr txBox="1"/>
          <p:nvPr userDrawn="1"/>
        </p:nvSpPr>
        <p:spPr>
          <a:xfrm>
            <a:off x="15499579" y="9547420"/>
            <a:ext cx="2081804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10" dirty="0"/>
              <a:t>Slide </a:t>
            </a:r>
            <a:fld id="{4F9C36EF-759B-41EB-8458-C94AFC4562A1}" type="slidenum">
              <a:rPr lang="en-US" sz="1610" smtClean="0"/>
              <a:pPr algn="r"/>
              <a:t>‹#›</a:t>
            </a:fld>
            <a:endParaRPr lang="en-US" sz="1610" dirty="0"/>
          </a:p>
        </p:txBody>
      </p:sp>
    </p:spTree>
    <p:extLst>
      <p:ext uri="{BB962C8B-B14F-4D97-AF65-F5344CB8AC3E}">
        <p14:creationId xmlns:p14="http://schemas.microsoft.com/office/powerpoint/2010/main" val="2849999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689" y="535517"/>
            <a:ext cx="1542288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1690" y="2465706"/>
            <a:ext cx="7564754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1690" y="3674110"/>
            <a:ext cx="7564754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52560" y="2465706"/>
            <a:ext cx="7602009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052560" y="3674110"/>
            <a:ext cx="760200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E18CF-7196-4B49-B21A-A9AF458742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CD12E2-7321-459E-BB4C-98CD80B2E552}"/>
              </a:ext>
            </a:extLst>
          </p:cNvPr>
          <p:cNvSpPr/>
          <p:nvPr userDrawn="1"/>
        </p:nvSpPr>
        <p:spPr>
          <a:xfrm>
            <a:off x="0" y="-216809"/>
            <a:ext cx="17881600" cy="182739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36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108666-2508-4330-A83C-699B9F211268}"/>
              </a:ext>
            </a:extLst>
          </p:cNvPr>
          <p:cNvSpPr/>
          <p:nvPr userDrawn="1"/>
        </p:nvSpPr>
        <p:spPr>
          <a:xfrm flipV="1">
            <a:off x="0" y="9858164"/>
            <a:ext cx="17881600" cy="27462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36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B26921-A4B4-4255-B2B0-8D536DA9523B}"/>
              </a:ext>
            </a:extLst>
          </p:cNvPr>
          <p:cNvSpPr txBox="1"/>
          <p:nvPr userDrawn="1"/>
        </p:nvSpPr>
        <p:spPr>
          <a:xfrm>
            <a:off x="15499579" y="9522033"/>
            <a:ext cx="2081804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10" dirty="0"/>
              <a:t>Slide </a:t>
            </a:r>
            <a:fld id="{4F9C36EF-759B-41EB-8458-C94AFC4562A1}" type="slidenum">
              <a:rPr lang="en-US" sz="1610" smtClean="0"/>
              <a:pPr algn="r"/>
              <a:t>‹#›</a:t>
            </a:fld>
            <a:endParaRPr lang="en-US" sz="1610" dirty="0"/>
          </a:p>
        </p:txBody>
      </p:sp>
    </p:spTree>
    <p:extLst>
      <p:ext uri="{BB962C8B-B14F-4D97-AF65-F5344CB8AC3E}">
        <p14:creationId xmlns:p14="http://schemas.microsoft.com/office/powerpoint/2010/main" val="4232465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E18CF-7196-4B49-B21A-A9AF458742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1A6246-4449-46DA-A861-3C46849D56AB}"/>
              </a:ext>
            </a:extLst>
          </p:cNvPr>
          <p:cNvSpPr txBox="1"/>
          <p:nvPr userDrawn="1"/>
        </p:nvSpPr>
        <p:spPr>
          <a:xfrm>
            <a:off x="15499579" y="9750633"/>
            <a:ext cx="2081804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10" dirty="0"/>
              <a:t>Slide </a:t>
            </a:r>
            <a:fld id="{4F9C36EF-759B-41EB-8458-C94AFC4562A1}" type="slidenum">
              <a:rPr lang="en-US" sz="1610" smtClean="0"/>
              <a:pPr algn="r"/>
              <a:t>‹#›</a:t>
            </a:fld>
            <a:endParaRPr lang="en-US" sz="1610" dirty="0"/>
          </a:p>
        </p:txBody>
      </p:sp>
    </p:spTree>
    <p:extLst>
      <p:ext uri="{BB962C8B-B14F-4D97-AF65-F5344CB8AC3E}">
        <p14:creationId xmlns:p14="http://schemas.microsoft.com/office/powerpoint/2010/main" val="2191507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E18CF-7196-4B49-B21A-A9AF458742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0702B9-8865-44C9-AADD-5C5B4F7ECC6E}"/>
              </a:ext>
            </a:extLst>
          </p:cNvPr>
          <p:cNvSpPr txBox="1"/>
          <p:nvPr userDrawn="1"/>
        </p:nvSpPr>
        <p:spPr>
          <a:xfrm>
            <a:off x="15499579" y="9750633"/>
            <a:ext cx="2081804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10" dirty="0"/>
              <a:t>Slide </a:t>
            </a:r>
            <a:fld id="{4F9C36EF-759B-41EB-8458-C94AFC4562A1}" type="slidenum">
              <a:rPr lang="en-US" sz="1610" smtClean="0"/>
              <a:pPr algn="r"/>
              <a:t>‹#›</a:t>
            </a:fld>
            <a:endParaRPr lang="en-US" sz="1610" dirty="0"/>
          </a:p>
        </p:txBody>
      </p:sp>
    </p:spTree>
    <p:extLst>
      <p:ext uri="{BB962C8B-B14F-4D97-AF65-F5344CB8AC3E}">
        <p14:creationId xmlns:p14="http://schemas.microsoft.com/office/powerpoint/2010/main" val="1989932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690" y="670560"/>
            <a:ext cx="5767281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2009" y="1448224"/>
            <a:ext cx="9052560" cy="7147983"/>
          </a:xfr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1690" y="3017520"/>
            <a:ext cx="5767281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E18CF-7196-4B49-B21A-A9AF458742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C83318-0F5D-40BA-BC16-044A63084BD3}"/>
              </a:ext>
            </a:extLst>
          </p:cNvPr>
          <p:cNvSpPr txBox="1"/>
          <p:nvPr userDrawn="1"/>
        </p:nvSpPr>
        <p:spPr>
          <a:xfrm>
            <a:off x="15499579" y="9750633"/>
            <a:ext cx="2081804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10" dirty="0"/>
              <a:t>Slide </a:t>
            </a:r>
            <a:fld id="{4F9C36EF-759B-41EB-8458-C94AFC4562A1}" type="slidenum">
              <a:rPr lang="en-US" sz="1610" smtClean="0"/>
              <a:pPr algn="r"/>
              <a:t>‹#›</a:t>
            </a:fld>
            <a:endParaRPr lang="en-US" sz="1610" dirty="0"/>
          </a:p>
        </p:txBody>
      </p:sp>
    </p:spTree>
    <p:extLst>
      <p:ext uri="{BB962C8B-B14F-4D97-AF65-F5344CB8AC3E}">
        <p14:creationId xmlns:p14="http://schemas.microsoft.com/office/powerpoint/2010/main" val="395805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690" y="670560"/>
            <a:ext cx="5767281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602009" y="1448224"/>
            <a:ext cx="9052560" cy="7147983"/>
          </a:xfrm>
        </p:spPr>
        <p:txBody>
          <a:bodyPr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1690" y="3017520"/>
            <a:ext cx="5767281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E18CF-7196-4B49-B21A-A9AF458742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4039C5-9478-44FF-A6DD-132D0D3478E2}"/>
              </a:ext>
            </a:extLst>
          </p:cNvPr>
          <p:cNvSpPr txBox="1"/>
          <p:nvPr userDrawn="1"/>
        </p:nvSpPr>
        <p:spPr>
          <a:xfrm>
            <a:off x="15499579" y="9750633"/>
            <a:ext cx="2081804" cy="34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10" dirty="0"/>
              <a:t>Slide </a:t>
            </a:r>
            <a:fld id="{4F9C36EF-759B-41EB-8458-C94AFC4562A1}" type="slidenum">
              <a:rPr lang="en-US" sz="1610" smtClean="0"/>
              <a:pPr algn="r"/>
              <a:t>‹#›</a:t>
            </a:fld>
            <a:endParaRPr lang="en-US" sz="1610" dirty="0"/>
          </a:p>
        </p:txBody>
      </p:sp>
    </p:spTree>
    <p:extLst>
      <p:ext uri="{BB962C8B-B14F-4D97-AF65-F5344CB8AC3E}">
        <p14:creationId xmlns:p14="http://schemas.microsoft.com/office/powerpoint/2010/main" val="1918328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9360" y="535517"/>
            <a:ext cx="1542288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360" y="2677584"/>
            <a:ext cx="1542288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29360" y="9322647"/>
            <a:ext cx="40233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23280" y="9322647"/>
            <a:ext cx="603504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628880" y="9322647"/>
            <a:ext cx="40233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E18CF-7196-4B49-B21A-A9AF458742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025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650" r:id="rId12"/>
  </p:sldLayoutIdLst>
  <p:hf sldNum="0" hdr="0" ftr="0" dt="0"/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docs.google.com/document/d/1-7PTBQg8RjGDnTbkBakWxlZ4Jbcis7S6eOINEPWjaCU/edit?usp=sharing" TargetMode="External"/><Relationship Id="rId4" Type="http://schemas.openxmlformats.org/officeDocument/2006/relationships/hyperlink" Target="https://www.pxfuel.com/en/free-photo-xwdg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peralta.edu/de/equity-initiative/equity/" TargetMode="External"/><Relationship Id="rId3" Type="http://schemas.openxmlformats.org/officeDocument/2006/relationships/hyperlink" Target="https://www.flickr.com/photos/ccacnorthlib/4131076475" TargetMode="External"/><Relationship Id="rId7" Type="http://schemas.openxmlformats.org/officeDocument/2006/relationships/hyperlink" Target="https://lor.instructure.com/resources/58e4c3f462ed44bab2908fa5b333e081?shared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hitesforracialequity.org/wp-content/uploads/2017/07/Equity-for-Online-Classes_GB-Wisconsin.pdf" TargetMode="External"/><Relationship Id="rId11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www.cccco.edu/About-Us/Vision-for-Success" TargetMode="External"/><Relationship Id="rId10" Type="http://schemas.openxmlformats.org/officeDocument/2006/relationships/hyperlink" Target="https://www.cast.org/" TargetMode="External"/><Relationship Id="rId4" Type="http://schemas.openxmlformats.org/officeDocument/2006/relationships/hyperlink" Target="https://accjc.org/wp-content/uploads/Policy-on-Social-Justice.pdf" TargetMode="External"/><Relationship Id="rId9" Type="http://schemas.openxmlformats.org/officeDocument/2006/relationships/hyperlink" Target="https://www.racialequitytools.org/glossary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professor.shaynes@gmail.com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hyperlink" Target="mailto:cdatko@mtsac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www.gilles-bertrand.com/2018/03/how-to-nail-marketing-presentation-storytelling-with-3-simple-tricks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esignintech.report/2019/03/11/%F0%9F%93%B1design-in-tech-report-2019-section-6-addressing-imbalanc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2708599-4897-483C-9D57-3EA66A45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3527" b="27879"/>
          <a:stretch/>
        </p:blipFill>
        <p:spPr>
          <a:xfrm>
            <a:off x="20" y="35179"/>
            <a:ext cx="17881580" cy="10058390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945"/>
            <a:ext cx="8226855" cy="8565741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421" y="-2"/>
            <a:ext cx="7981392" cy="8293911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2"/>
          <p:cNvSpPr txBox="1">
            <a:spLocks noGrp="1"/>
          </p:cNvSpPr>
          <p:nvPr>
            <p:ph type="title" idx="4294967295"/>
          </p:nvPr>
        </p:nvSpPr>
        <p:spPr>
          <a:xfrm>
            <a:off x="469900" y="419099"/>
            <a:ext cx="6588997" cy="29226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Getting Started, Moving Forward: Reflection &amp; Revision for Online Equity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82987E-F650-4B86-8914-F461BC33DC08}"/>
              </a:ext>
            </a:extLst>
          </p:cNvPr>
          <p:cNvSpPr txBox="1"/>
          <p:nvPr/>
        </p:nvSpPr>
        <p:spPr>
          <a:xfrm>
            <a:off x="614654" y="3798166"/>
            <a:ext cx="5958542" cy="403932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600" b="1" dirty="0"/>
              <a:t>Sandy Haynes</a:t>
            </a: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en-US" sz="2600" i="1" dirty="0"/>
              <a:t>Professor of Art History</a:t>
            </a: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en-US" sz="2600" dirty="0"/>
              <a:t>Pasadena City College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6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600" b="1" dirty="0"/>
              <a:t>Katie Datko</a:t>
            </a: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en-US" sz="2600" i="1" dirty="0"/>
              <a:t>Director of Distance Learning &amp; Instructional Technology</a:t>
            </a: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en-US" sz="2600" dirty="0"/>
              <a:t>Mt. SAC College</a:t>
            </a:r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endParaRPr lang="en-US" sz="2600" dirty="0"/>
          </a:p>
          <a:p>
            <a:pPr marL="57150"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hlinkClick r:id="rId5"/>
              </a:rPr>
              <a:t>Text Equivalent of Presentation</a:t>
            </a:r>
            <a:endParaRPr lang="en-US" sz="20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6DED16D-9DB0-4127-B470-43B1C1B15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75" y="8692168"/>
            <a:ext cx="26098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CC TechConnect Logo" title="CCC TechConnect Logo">
            <a:extLst>
              <a:ext uri="{FF2B5EF4-FFF2-40B4-BE49-F238E27FC236}">
                <a16:creationId xmlns:a16="http://schemas.microsoft.com/office/drawing/2014/main" id="{C03F1CA7-4F91-8346-BD12-CC2A3C2430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884" y="8855615"/>
            <a:ext cx="4841516" cy="9458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BB9FD8-7C82-1243-B6AE-ACA68CDC54EB}"/>
              </a:ext>
            </a:extLst>
          </p:cNvPr>
          <p:cNvSpPr/>
          <p:nvPr/>
        </p:nvSpPr>
        <p:spPr>
          <a:xfrm>
            <a:off x="3380443" y="9269969"/>
            <a:ext cx="33313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June 29 - July 1, 2022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AD104D-F606-704F-87F0-7B310D58134B}"/>
              </a:ext>
            </a:extLst>
          </p:cNvPr>
          <p:cNvSpPr/>
          <p:nvPr/>
        </p:nvSpPr>
        <p:spPr>
          <a:xfrm>
            <a:off x="10352404" y="9255030"/>
            <a:ext cx="2220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42751024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 noGrp="1"/>
          </p:cNvSpPr>
          <p:nvPr>
            <p:ph type="title" idx="4294967295"/>
          </p:nvPr>
        </p:nvSpPr>
        <p:spPr>
          <a:xfrm>
            <a:off x="1073679" y="1037334"/>
            <a:ext cx="15734241" cy="13893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168297" tIns="84150" rIns="168297" bIns="8415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601" dirty="0">
                <a:cs typeface="Aharoni" panose="02010803020104030203" pitchFamily="2" charset="-79"/>
              </a:rPr>
              <a:t>Equity</a:t>
            </a:r>
            <a:r>
              <a:rPr kumimoji="0" lang="en-US" sz="4601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haroni" panose="02010803020104030203" pitchFamily="2" charset="-79"/>
              </a:rPr>
              <a:t> in Online Classes: The Peralta Online Equity Rubric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EB281E0-3150-4CD4-B60C-501ECB0FC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3852653"/>
              </p:ext>
            </p:extLst>
          </p:nvPr>
        </p:nvGraphicFramePr>
        <p:xfrm>
          <a:off x="1865376" y="2848708"/>
          <a:ext cx="14150845" cy="5786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5647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 noGrp="1"/>
          </p:cNvSpPr>
          <p:nvPr>
            <p:ph type="title" idx="4294967295"/>
          </p:nvPr>
        </p:nvSpPr>
        <p:spPr>
          <a:xfrm>
            <a:off x="1073679" y="1037334"/>
            <a:ext cx="15734241" cy="13893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168297" tIns="84150" rIns="168297" bIns="8415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601" dirty="0">
                <a:cs typeface="Aharoni" panose="02010803020104030203" pitchFamily="2" charset="-79"/>
              </a:rPr>
              <a:t>Technology</a:t>
            </a:r>
            <a:r>
              <a:rPr kumimoji="0" lang="en-US" sz="4601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haroni" panose="02010803020104030203" pitchFamily="2" charset="-79"/>
              </a:rPr>
              <a:t> in Online Classes: The Peralta Online Equity Rubric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EB281E0-3150-4CD4-B60C-501ECB0FC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8959869"/>
              </p:ext>
            </p:extLst>
          </p:nvPr>
        </p:nvGraphicFramePr>
        <p:xfrm>
          <a:off x="1253278" y="2426677"/>
          <a:ext cx="14150845" cy="5786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C913A62-EC25-4E46-A88A-E31D4310A8E4}"/>
              </a:ext>
            </a:extLst>
          </p:cNvPr>
          <p:cNvSpPr txBox="1"/>
          <p:nvPr/>
        </p:nvSpPr>
        <p:spPr>
          <a:xfrm>
            <a:off x="5802783" y="7877897"/>
            <a:ext cx="50518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Examples: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Open Educational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Text-based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Downloadable Content</a:t>
            </a:r>
          </a:p>
        </p:txBody>
      </p:sp>
    </p:spTree>
    <p:extLst>
      <p:ext uri="{BB962C8B-B14F-4D97-AF65-F5344CB8AC3E}">
        <p14:creationId xmlns:p14="http://schemas.microsoft.com/office/powerpoint/2010/main" val="1453313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 noGrp="1"/>
          </p:cNvSpPr>
          <p:nvPr>
            <p:ph type="title" idx="4294967295"/>
          </p:nvPr>
        </p:nvSpPr>
        <p:spPr>
          <a:xfrm>
            <a:off x="1073679" y="1037334"/>
            <a:ext cx="15734241" cy="13893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168297" tIns="84150" rIns="168297" bIns="8415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1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haroni" panose="02010803020104030203" pitchFamily="2" charset="-79"/>
              </a:rPr>
              <a:t>Universal Design for Learning: The Peralta Online Equity Rubric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EB281E0-3150-4CD4-B60C-501ECB0FC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9096737"/>
              </p:ext>
            </p:extLst>
          </p:nvPr>
        </p:nvGraphicFramePr>
        <p:xfrm>
          <a:off x="857837" y="2110154"/>
          <a:ext cx="15384545" cy="6679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5D12016-8EEE-457D-A310-77E2E62D99CB}"/>
              </a:ext>
            </a:extLst>
          </p:cNvPr>
          <p:cNvSpPr txBox="1"/>
          <p:nvPr/>
        </p:nvSpPr>
        <p:spPr>
          <a:xfrm>
            <a:off x="6414882" y="8004940"/>
            <a:ext cx="50518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Examples: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Accessible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Support/Instructions</a:t>
            </a:r>
          </a:p>
        </p:txBody>
      </p:sp>
    </p:spTree>
    <p:extLst>
      <p:ext uri="{BB962C8B-B14F-4D97-AF65-F5344CB8AC3E}">
        <p14:creationId xmlns:p14="http://schemas.microsoft.com/office/powerpoint/2010/main" val="313311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 noGrp="1"/>
          </p:cNvSpPr>
          <p:nvPr>
            <p:ph type="title" idx="4294967295"/>
          </p:nvPr>
        </p:nvSpPr>
        <p:spPr>
          <a:xfrm>
            <a:off x="1073679" y="1037334"/>
            <a:ext cx="15734241" cy="13893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168297" tIns="84150" rIns="168297" bIns="8415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3152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1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haroni" panose="02010803020104030203" pitchFamily="2" charset="-79"/>
              </a:rPr>
              <a:t>Human Bias: The Peralta Online Equity Rubric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EB281E0-3150-4CD4-B60C-501ECB0FC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8239878"/>
              </p:ext>
            </p:extLst>
          </p:nvPr>
        </p:nvGraphicFramePr>
        <p:xfrm>
          <a:off x="857839" y="2426677"/>
          <a:ext cx="15384545" cy="6679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F79558D-D066-44A0-B30D-0EDA7A71D844}"/>
              </a:ext>
            </a:extLst>
          </p:cNvPr>
          <p:cNvSpPr txBox="1"/>
          <p:nvPr/>
        </p:nvSpPr>
        <p:spPr>
          <a:xfrm>
            <a:off x="6024194" y="7888333"/>
            <a:ext cx="50518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Examples: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Multiple forms of representation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Choice/options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Reenvisioning</a:t>
            </a:r>
            <a:r>
              <a:rPr lang="en-US" sz="2400" dirty="0"/>
              <a:t> our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Support/Instructions</a:t>
            </a:r>
          </a:p>
        </p:txBody>
      </p:sp>
    </p:spTree>
    <p:extLst>
      <p:ext uri="{BB962C8B-B14F-4D97-AF65-F5344CB8AC3E}">
        <p14:creationId xmlns:p14="http://schemas.microsoft.com/office/powerpoint/2010/main" val="1393929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76E08A-EC91-F572-A1DA-5030F5649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906" b="28906"/>
          <a:stretch/>
        </p:blipFill>
        <p:spPr>
          <a:xfrm>
            <a:off x="37707" y="1"/>
            <a:ext cx="17806186" cy="1005840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0983310" y="3340499"/>
            <a:ext cx="6898290" cy="6717901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F51D46-4BD6-4133-AB1D-DECCC9532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0486" y="4663931"/>
            <a:ext cx="5649660" cy="18441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800" dirty="0"/>
              <a:t>Examples: </a:t>
            </a:r>
            <a:br>
              <a:rPr lang="en-US" sz="5800" dirty="0"/>
            </a:br>
            <a:r>
              <a:rPr lang="en-US" sz="5800" dirty="0"/>
              <a:t>Course Tour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04485" y="7514896"/>
            <a:ext cx="1371949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48B65E9-F02E-0F4C-9DFB-7093C8B16276}"/>
              </a:ext>
            </a:extLst>
          </p:cNvPr>
          <p:cNvSpPr/>
          <p:nvPr/>
        </p:nvSpPr>
        <p:spPr>
          <a:xfrm>
            <a:off x="1426241" y="9552000"/>
            <a:ext cx="3445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Image Credit: ©sandrahaynes2012</a:t>
            </a:r>
          </a:p>
        </p:txBody>
      </p:sp>
    </p:spTree>
    <p:extLst>
      <p:ext uri="{BB962C8B-B14F-4D97-AF65-F5344CB8AC3E}">
        <p14:creationId xmlns:p14="http://schemas.microsoft.com/office/powerpoint/2010/main" val="3870170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76E08A-EC91-F572-A1DA-5030F5649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28906" b="28906"/>
          <a:stretch/>
        </p:blipFill>
        <p:spPr>
          <a:xfrm>
            <a:off x="20" y="-424926"/>
            <a:ext cx="17881580" cy="1005839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0983310" y="3340499"/>
            <a:ext cx="6898290" cy="6717901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F51D46-4BD6-4133-AB1D-DECCC9532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0487" y="5238362"/>
            <a:ext cx="5649660" cy="18441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800" dirty="0"/>
              <a:t>Examples: </a:t>
            </a:r>
            <a:br>
              <a:rPr lang="en-US" sz="5800" dirty="0"/>
            </a:br>
            <a:r>
              <a:rPr lang="en-US" sz="5800" dirty="0"/>
              <a:t>Tour Stops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04485" y="7514896"/>
            <a:ext cx="1371949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0959443-418B-4ABD-9272-61D805164081}"/>
              </a:ext>
            </a:extLst>
          </p:cNvPr>
          <p:cNvSpPr txBox="1"/>
          <p:nvPr/>
        </p:nvSpPr>
        <p:spPr>
          <a:xfrm>
            <a:off x="321453" y="1326759"/>
            <a:ext cx="1034040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F2: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</a:rPr>
              <a:t>Diversity and Inclusion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are explicitly valued through course content and assignment that acknowledges the importance of inclusivity.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F3: 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</a:rPr>
              <a:t>Images and representations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 of people are diverse, and/or the instructor encourages students to analyze representations and stereotypes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F4: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</a:rPr>
              <a:t>Human Interaction biases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 are acknowledged and assignment encourages ongoing learning about human biases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F5: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</a:rPr>
              <a:t>Content Meaning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 element includes a course activity that requires students to connect course content to their socio-cultural backgrounds and/or socio-cultural backgrounds of others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​</a:t>
            </a: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F6: </a:t>
            </a:r>
            <a:r>
              <a:rPr lang="en-US" sz="2800" b="1" i="0" u="none" strike="noStrike" dirty="0">
                <a:solidFill>
                  <a:srgbClr val="000000"/>
                </a:solidFill>
                <a:effectLst/>
              </a:rPr>
              <a:t>Personal Connections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</a:rPr>
              <a:t> through a course activity/assignments requires students to interact in ways that value diverse student experiences and perspectives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​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39B825-E737-394D-A199-9E66A1A93047}"/>
              </a:ext>
            </a:extLst>
          </p:cNvPr>
          <p:cNvSpPr/>
          <p:nvPr/>
        </p:nvSpPr>
        <p:spPr>
          <a:xfrm>
            <a:off x="2547683" y="424936"/>
            <a:ext cx="48352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cs typeface="Aharoni" panose="02010803020104030203" pitchFamily="2" charset="-79"/>
              </a:rPr>
              <a:t>The Peralta Online Equity Rubric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24679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A45B8B-19BD-4835-902A-3C842F3EA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9441" r="8339" b="3027"/>
          <a:stretch/>
        </p:blipFill>
        <p:spPr>
          <a:xfrm>
            <a:off x="-1" y="10"/>
            <a:ext cx="17881599" cy="10058390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945"/>
            <a:ext cx="8226855" cy="8565741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421" y="-2"/>
            <a:ext cx="7981392" cy="8293911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0BE3DC-C574-44EA-B6AA-2D2EA141B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354" y="928385"/>
            <a:ext cx="5958543" cy="1530333"/>
          </a:xfrm>
        </p:spPr>
        <p:txBody>
          <a:bodyPr>
            <a:normAutofit/>
          </a:bodyPr>
          <a:lstStyle/>
          <a:p>
            <a:r>
              <a:rPr lang="en-US" sz="4900" dirty="0">
                <a:cs typeface="Aharoni" panose="02010803020104030203" pitchFamily="2" charset="-79"/>
              </a:rPr>
              <a:t>Resources</a:t>
            </a:r>
            <a:br>
              <a:rPr lang="en-US" sz="4900" dirty="0">
                <a:cs typeface="Aharoni" panose="02010803020104030203" pitchFamily="2" charset="-79"/>
              </a:rPr>
            </a:br>
            <a:endParaRPr lang="en-US" sz="49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EF901-83C8-4A01-9DE3-8DA35C714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020" y="2602412"/>
            <a:ext cx="6939041" cy="3679855"/>
          </a:xfrm>
        </p:spPr>
        <p:txBody>
          <a:bodyPr anchor="t">
            <a:normAutofit fontScale="70000" lnSpcReduction="20000"/>
          </a:bodyPr>
          <a:lstStyle/>
          <a:p>
            <a:r>
              <a:rPr lang="en-US" sz="3600" b="1" dirty="0">
                <a:hlinkClick r:id="rId4"/>
              </a:rPr>
              <a:t>ACCJC Revised Policy on Social Justice</a:t>
            </a:r>
            <a:endParaRPr lang="en-US" sz="3600" b="1" dirty="0"/>
          </a:p>
          <a:p>
            <a:r>
              <a:rPr lang="en-US" sz="3600" b="1" dirty="0">
                <a:hlinkClick r:id="rId5"/>
              </a:rPr>
              <a:t>CCCs </a:t>
            </a:r>
            <a:r>
              <a:rPr lang="en-US" sz="3600" b="1" i="1" dirty="0">
                <a:hlinkClick r:id="rId5"/>
              </a:rPr>
              <a:t>Vision for Success</a:t>
            </a:r>
            <a:r>
              <a:rPr lang="en-US" sz="3600" b="1" dirty="0">
                <a:hlinkClick r:id="rId5"/>
              </a:rPr>
              <a:t>, 2017, updated July 2021</a:t>
            </a:r>
            <a:endParaRPr lang="en-US" sz="3600" dirty="0"/>
          </a:p>
          <a:p>
            <a:r>
              <a:rPr lang="en-US" sz="3600" b="1" dirty="0">
                <a:hlinkClick r:id="rId6"/>
              </a:rPr>
              <a:t>Equity-Minded Worksheet for Instructors of Online Classes (University of Wisconsin)</a:t>
            </a:r>
            <a:endParaRPr lang="en-US" sz="3600" b="1" dirty="0"/>
          </a:p>
          <a:p>
            <a:r>
              <a:rPr lang="en-US" sz="3600" b="1" dirty="0">
                <a:hlinkClick r:id="rId7"/>
              </a:rPr>
              <a:t>Shoemate, Joy. Open for Anti-Racism Course (Canvas Commons)</a:t>
            </a:r>
            <a:endParaRPr lang="en-US" sz="3600" b="1" dirty="0">
              <a:hlinkClick r:id="rId8"/>
            </a:endParaRPr>
          </a:p>
          <a:p>
            <a:pPr lvl="0"/>
            <a:r>
              <a:rPr lang="en-US" sz="3600" b="1" dirty="0">
                <a:hlinkClick r:id="rId8"/>
              </a:rPr>
              <a:t>Peralta Online Equity Rubric</a:t>
            </a:r>
            <a:endParaRPr lang="en-US" sz="3600" dirty="0"/>
          </a:p>
          <a:p>
            <a:pPr lvl="0"/>
            <a:r>
              <a:rPr lang="en-US" sz="3600" b="1" dirty="0">
                <a:hlinkClick r:id="rId9"/>
              </a:rPr>
              <a:t>Racial Equity Tools</a:t>
            </a:r>
            <a:endParaRPr lang="en-US" sz="3600" dirty="0"/>
          </a:p>
          <a:p>
            <a:pPr lvl="0"/>
            <a:r>
              <a:rPr lang="en-US" sz="3600" b="1" dirty="0">
                <a:hlinkClick r:id="rId10"/>
              </a:rPr>
              <a:t>UDL – Cast.org</a:t>
            </a:r>
            <a:endParaRPr lang="en-US" sz="3600" b="1" dirty="0"/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58BE8E-F46E-4FA7-A3DF-DB553D35DEDE}"/>
              </a:ext>
            </a:extLst>
          </p:cNvPr>
          <p:cNvSpPr txBox="1"/>
          <p:nvPr/>
        </p:nvSpPr>
        <p:spPr>
          <a:xfrm>
            <a:off x="15694782" y="9858345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flickr.com/photos/ccacnorthlib/413107647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1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31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Rectangle 1074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877129" cy="1005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7" name="Rectangle 1076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7881600" cy="40385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"/>
          <p:cNvSpPr txBox="1">
            <a:spLocks noGrp="1"/>
          </p:cNvSpPr>
          <p:nvPr>
            <p:ph type="title" idx="4294967295"/>
          </p:nvPr>
        </p:nvSpPr>
        <p:spPr>
          <a:xfrm>
            <a:off x="609080" y="1836018"/>
            <a:ext cx="5051553" cy="230981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Contact Information</a:t>
            </a:r>
          </a:p>
        </p:txBody>
      </p:sp>
      <p:grpSp>
        <p:nvGrpSpPr>
          <p:cNvPr id="1079" name="Group 1078">
            <a:extLst>
              <a:ext uri="{FF2B5EF4-FFF2-40B4-BE49-F238E27FC236}">
                <a16:creationId xmlns:a16="http://schemas.microsoft.com/office/drawing/2014/main" id="{A41D73DD-160B-4885-A9CF-94EADD70D4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752" y="107289"/>
            <a:ext cx="1729155" cy="341678"/>
            <a:chOff x="7763256" y="73152"/>
            <a:chExt cx="1178966" cy="232963"/>
          </a:xfrm>
        </p:grpSpPr>
        <p:sp>
          <p:nvSpPr>
            <p:cNvPr id="1080" name="Rectangle 64">
              <a:extLst>
                <a:ext uri="{FF2B5EF4-FFF2-40B4-BE49-F238E27FC236}">
                  <a16:creationId xmlns:a16="http://schemas.microsoft.com/office/drawing/2014/main" id="{163DBB78-4E4E-4B2A-B257-CD3C2408A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1" name="Rectangle 66">
              <a:extLst>
                <a:ext uri="{FF2B5EF4-FFF2-40B4-BE49-F238E27FC236}">
                  <a16:creationId xmlns:a16="http://schemas.microsoft.com/office/drawing/2014/main" id="{DD0F509B-05E7-42D0-9A4A-9BBA9ABA4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2" name="Rectangle 64">
              <a:extLst>
                <a:ext uri="{FF2B5EF4-FFF2-40B4-BE49-F238E27FC236}">
                  <a16:creationId xmlns:a16="http://schemas.microsoft.com/office/drawing/2014/main" id="{FF4A0A03-6FCB-47AB-A889-ABEAF35DE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3" name="Rectangle 66">
              <a:extLst>
                <a:ext uri="{FF2B5EF4-FFF2-40B4-BE49-F238E27FC236}">
                  <a16:creationId xmlns:a16="http://schemas.microsoft.com/office/drawing/2014/main" id="{8A6A27D1-12E0-4FAD-8C16-8A32A4EF2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4" name="Rectangle 64">
              <a:extLst>
                <a:ext uri="{FF2B5EF4-FFF2-40B4-BE49-F238E27FC236}">
                  <a16:creationId xmlns:a16="http://schemas.microsoft.com/office/drawing/2014/main" id="{90BF3193-B4B0-4FDB-9734-8C9FABA532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5" name="Rectangle 66">
              <a:extLst>
                <a:ext uri="{FF2B5EF4-FFF2-40B4-BE49-F238E27FC236}">
                  <a16:creationId xmlns:a16="http://schemas.microsoft.com/office/drawing/2014/main" id="{AB0CFE0F-0383-4629-9009-F66B040A1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6" name="Rectangle 64">
              <a:extLst>
                <a:ext uri="{FF2B5EF4-FFF2-40B4-BE49-F238E27FC236}">
                  <a16:creationId xmlns:a16="http://schemas.microsoft.com/office/drawing/2014/main" id="{5C7EB065-8792-4BDB-9863-6F1BAA3C4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7" name="Rectangle 66">
              <a:extLst>
                <a:ext uri="{FF2B5EF4-FFF2-40B4-BE49-F238E27FC236}">
                  <a16:creationId xmlns:a16="http://schemas.microsoft.com/office/drawing/2014/main" id="{45ACE59D-97B6-4DD1-BB37-12C292F183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8" name="Rectangle 64">
              <a:extLst>
                <a:ext uri="{FF2B5EF4-FFF2-40B4-BE49-F238E27FC236}">
                  <a16:creationId xmlns:a16="http://schemas.microsoft.com/office/drawing/2014/main" id="{5F2AAD78-5862-44FE-AB92-AF713D5F1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9" name="Rectangle 66">
              <a:extLst>
                <a:ext uri="{FF2B5EF4-FFF2-40B4-BE49-F238E27FC236}">
                  <a16:creationId xmlns:a16="http://schemas.microsoft.com/office/drawing/2014/main" id="{C9BF96B3-92E5-4693-B918-69EDD8FD7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0" name="Rectangle 64">
              <a:extLst>
                <a:ext uri="{FF2B5EF4-FFF2-40B4-BE49-F238E27FC236}">
                  <a16:creationId xmlns:a16="http://schemas.microsoft.com/office/drawing/2014/main" id="{5B9B69C3-A82A-4F4F-A3C4-9D2B5AFAD1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1" name="Rectangle 66">
              <a:extLst>
                <a:ext uri="{FF2B5EF4-FFF2-40B4-BE49-F238E27FC236}">
                  <a16:creationId xmlns:a16="http://schemas.microsoft.com/office/drawing/2014/main" id="{ED3C38D4-9B11-4F5F-A279-1A30E0CFB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2" name="Rectangle 64">
              <a:extLst>
                <a:ext uri="{FF2B5EF4-FFF2-40B4-BE49-F238E27FC236}">
                  <a16:creationId xmlns:a16="http://schemas.microsoft.com/office/drawing/2014/main" id="{3100DDA4-8F42-4CB2-8921-3894F7BA05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3" name="Rectangle 66">
              <a:extLst>
                <a:ext uri="{FF2B5EF4-FFF2-40B4-BE49-F238E27FC236}">
                  <a16:creationId xmlns:a16="http://schemas.microsoft.com/office/drawing/2014/main" id="{A5936488-9C8D-40DA-BB04-6850F2235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4" name="Rectangle 64">
              <a:extLst>
                <a:ext uri="{FF2B5EF4-FFF2-40B4-BE49-F238E27FC236}">
                  <a16:creationId xmlns:a16="http://schemas.microsoft.com/office/drawing/2014/main" id="{1B9028EA-A394-4A9A-865A-E02D2D9AF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5" name="Rectangle 66">
              <a:extLst>
                <a:ext uri="{FF2B5EF4-FFF2-40B4-BE49-F238E27FC236}">
                  <a16:creationId xmlns:a16="http://schemas.microsoft.com/office/drawing/2014/main" id="{3E802313-55B4-481A-BFD3-000851BC8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6" name="Rectangle 64">
              <a:extLst>
                <a:ext uri="{FF2B5EF4-FFF2-40B4-BE49-F238E27FC236}">
                  <a16:creationId xmlns:a16="http://schemas.microsoft.com/office/drawing/2014/main" id="{708829DB-C817-49E6-9A68-CA180E94FB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7" name="Rectangle 66">
              <a:extLst>
                <a:ext uri="{FF2B5EF4-FFF2-40B4-BE49-F238E27FC236}">
                  <a16:creationId xmlns:a16="http://schemas.microsoft.com/office/drawing/2014/main" id="{F6D48ED4-3DDF-47BF-87FA-07B83FD95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8" name="Rectangle 64">
              <a:extLst>
                <a:ext uri="{FF2B5EF4-FFF2-40B4-BE49-F238E27FC236}">
                  <a16:creationId xmlns:a16="http://schemas.microsoft.com/office/drawing/2014/main" id="{4796464F-801F-4ACF-8CA7-B166D8E42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9" name="Rectangle 66">
              <a:extLst>
                <a:ext uri="{FF2B5EF4-FFF2-40B4-BE49-F238E27FC236}">
                  <a16:creationId xmlns:a16="http://schemas.microsoft.com/office/drawing/2014/main" id="{EFBA0710-DB96-4132-8292-1ECBDADD7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980BE9D-9CE9-54C9-2339-D6941940BA24}"/>
              </a:ext>
            </a:extLst>
          </p:cNvPr>
          <p:cNvSpPr txBox="1"/>
          <p:nvPr/>
        </p:nvSpPr>
        <p:spPr>
          <a:xfrm>
            <a:off x="871727" y="4628251"/>
            <a:ext cx="5051553" cy="4304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Sandy Haynes: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hlinkClick r:id="rId3"/>
              </a:rPr>
              <a:t>schaynes@pasadena.edu</a:t>
            </a:r>
            <a:endParaRPr lang="en-US" sz="2800" b="0" i="0" dirty="0">
              <a:effectLst/>
              <a:hlinkClick r:id="rId3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b="0" i="0" dirty="0">
                <a:effectLst/>
                <a:hlinkClick r:id="rId3"/>
              </a:rPr>
              <a:t>professor.shaynes@gmail.com</a:t>
            </a:r>
            <a:endParaRPr lang="en-US" sz="28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Katie </a:t>
            </a:r>
            <a:r>
              <a:rPr lang="en-US" sz="2800" dirty="0" err="1"/>
              <a:t>Datko</a:t>
            </a:r>
            <a:r>
              <a:rPr lang="en-US" sz="2800" dirty="0"/>
              <a:t>: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hlinkClick r:id="rId4"/>
              </a:rPr>
              <a:t>cdatko@mtsac.edu</a:t>
            </a:r>
            <a:r>
              <a:rPr lang="en-US" sz="2800" dirty="0"/>
              <a:t> </a:t>
            </a:r>
          </a:p>
        </p:txBody>
      </p:sp>
      <p:pic>
        <p:nvPicPr>
          <p:cNvPr id="1026" name="Picture 2" descr="Sandy Headshot">
            <a:extLst>
              <a:ext uri="{FF2B5EF4-FFF2-40B4-BE49-F238E27FC236}">
                <a16:creationId xmlns:a16="http://schemas.microsoft.com/office/drawing/2014/main" id="{CE5D58E8-E69F-4C0A-88B1-A050E3925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r="17211" b="-1"/>
          <a:stretch/>
        </p:blipFill>
        <p:spPr bwMode="auto">
          <a:xfrm>
            <a:off x="6551453" y="778908"/>
            <a:ext cx="5230368" cy="817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tie Headshot">
            <a:extLst>
              <a:ext uri="{FF2B5EF4-FFF2-40B4-BE49-F238E27FC236}">
                <a16:creationId xmlns:a16="http://schemas.microsoft.com/office/drawing/2014/main" id="{19284CFE-AEE8-4AB0-B53C-ADB6F62B1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8" r="6854"/>
          <a:stretch/>
        </p:blipFill>
        <p:spPr bwMode="auto">
          <a:xfrm>
            <a:off x="12204197" y="778908"/>
            <a:ext cx="5230368" cy="817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1" name="Rectangle 1100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535363"/>
            <a:ext cx="17881600" cy="52303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F83809-1335-4B8C-945B-F807ADDE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307" y="870361"/>
            <a:ext cx="2609314" cy="12071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C6C4EE-5A0D-BE42-A8A7-CEB5C6A2C867}"/>
              </a:ext>
            </a:extLst>
          </p:cNvPr>
          <p:cNvSpPr/>
          <p:nvPr/>
        </p:nvSpPr>
        <p:spPr>
          <a:xfrm>
            <a:off x="3202120" y="1695176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29 - July 1, 2022</a:t>
            </a:r>
          </a:p>
        </p:txBody>
      </p:sp>
    </p:spTree>
    <p:extLst>
      <p:ext uri="{BB962C8B-B14F-4D97-AF65-F5344CB8AC3E}">
        <p14:creationId xmlns:p14="http://schemas.microsoft.com/office/powerpoint/2010/main" val="335155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7877129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Map of Tongva/Gabrielino lands, California&#10;&#10;">
            <a:extLst>
              <a:ext uri="{FF2B5EF4-FFF2-40B4-BE49-F238E27FC236}">
                <a16:creationId xmlns:a16="http://schemas.microsoft.com/office/drawing/2014/main" id="{F6915914-E6BD-63F2-E13F-79F634A9A4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17" r="2956"/>
          <a:stretch/>
        </p:blipFill>
        <p:spPr>
          <a:xfrm>
            <a:off x="1" y="10"/>
            <a:ext cx="14182142" cy="100583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16694" y="0"/>
            <a:ext cx="10364901" cy="100584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2"/>
          <p:cNvSpPr txBox="1">
            <a:spLocks noGrp="1"/>
          </p:cNvSpPr>
          <p:nvPr>
            <p:ph type="title" idx="4294967295"/>
          </p:nvPr>
        </p:nvSpPr>
        <p:spPr>
          <a:xfrm>
            <a:off x="11046361" y="535516"/>
            <a:ext cx="5605877" cy="27865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0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Statement of Land Acknowledgement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BD082E-A1B2-7AB1-A8CE-665AFB1C3070}"/>
              </a:ext>
            </a:extLst>
          </p:cNvPr>
          <p:cNvSpPr txBox="1"/>
          <p:nvPr/>
        </p:nvSpPr>
        <p:spPr>
          <a:xfrm>
            <a:off x="10140462" y="3570161"/>
            <a:ext cx="7197969" cy="5489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i="1" dirty="0"/>
              <a:t>We acknowledge our presence on the traditional ancestral land of the Gabrielino/</a:t>
            </a:r>
            <a:r>
              <a:rPr lang="en-US" sz="3200" i="1" dirty="0" err="1"/>
              <a:t>Tongva</a:t>
            </a:r>
            <a:r>
              <a:rPr lang="en-US" sz="3200" i="1" dirty="0"/>
              <a:t> peoples who have lived and continue to live here. We recognize the painful history of genocide and forced removal. We honor and respect the Gabrielino/</a:t>
            </a:r>
            <a:r>
              <a:rPr lang="en-US" sz="3200" i="1" dirty="0" err="1"/>
              <a:t>Tongva</a:t>
            </a:r>
            <a:r>
              <a:rPr lang="en-US" sz="3200" i="1" dirty="0"/>
              <a:t> ancestors, traditional caretakers of this land, and their connection to this land.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27A673-F3B7-FD4D-8411-F9A6FFA9F466}"/>
              </a:ext>
            </a:extLst>
          </p:cNvPr>
          <p:cNvSpPr txBox="1"/>
          <p:nvPr/>
        </p:nvSpPr>
        <p:spPr>
          <a:xfrm>
            <a:off x="3494569" y="9689058"/>
            <a:ext cx="5443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Credit: </a:t>
            </a:r>
            <a:r>
              <a:rPr lang="en-US" dirty="0" err="1"/>
              <a:t>NativeLandDigitalMap</a:t>
            </a:r>
            <a:r>
              <a:rPr lang="en-US" dirty="0"/>
              <a:t> </a:t>
            </a:r>
            <a:r>
              <a:rPr lang="en-US" dirty="0" err="1"/>
              <a:t>www.native-land.ca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347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 noGrp="1"/>
          </p:cNvSpPr>
          <p:nvPr>
            <p:ph type="title" idx="4294967295"/>
          </p:nvPr>
        </p:nvSpPr>
        <p:spPr>
          <a:xfrm>
            <a:off x="705485" y="5504178"/>
            <a:ext cx="4826635" cy="359727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Agenda  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7558EF-C666-4E79-AB88-61B06F53C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8613" b="23416"/>
          <a:stretch/>
        </p:blipFill>
        <p:spPr>
          <a:xfrm>
            <a:off x="20" y="10"/>
            <a:ext cx="17881580" cy="5442222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BD082E-A1B2-7AB1-A8CE-665AFB1C3070}"/>
              </a:ext>
            </a:extLst>
          </p:cNvPr>
          <p:cNvSpPr txBox="1"/>
          <p:nvPr/>
        </p:nvSpPr>
        <p:spPr>
          <a:xfrm>
            <a:off x="6195173" y="5504180"/>
            <a:ext cx="10978606" cy="3597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Welcome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Equity Brainstorm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Equity &amp; the CCCs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Equity &amp; ACCJC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Equity in Online Classes – The Peralta Online Equity Rubric</a:t>
            </a:r>
          </a:p>
          <a:p>
            <a:pPr marL="118872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Key Criteria for Course Design &amp; Delivery</a:t>
            </a:r>
          </a:p>
          <a:p>
            <a:pPr marL="118872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Key Criteria for Instructional Technology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Applications of the Peralta Equity Rubric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A8721B-222C-4379-9EB3-1B8E285B6AEE}"/>
              </a:ext>
            </a:extLst>
          </p:cNvPr>
          <p:cNvSpPr txBox="1"/>
          <p:nvPr/>
        </p:nvSpPr>
        <p:spPr>
          <a:xfrm>
            <a:off x="15574558" y="98583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www.gilles-bertrand.com/2018/03/how-to-nail-marketing-presentation-storytelling-with-3-simple-trick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87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 noGrp="1"/>
          </p:cNvSpPr>
          <p:nvPr>
            <p:ph type="title" idx="4294967295"/>
          </p:nvPr>
        </p:nvSpPr>
        <p:spPr>
          <a:xfrm>
            <a:off x="705485" y="5504178"/>
            <a:ext cx="4826635" cy="359727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Mentimeter</a:t>
            </a:r>
            <a:r>
              <a: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Brainstorm</a:t>
            </a:r>
          </a:p>
        </p:txBody>
      </p:sp>
      <p:pic>
        <p:nvPicPr>
          <p:cNvPr id="2" name="Picture 2" descr="Question: What one word describes what you do to foster equity?">
            <a:extLst>
              <a:ext uri="{FF2B5EF4-FFF2-40B4-BE49-F238E27FC236}">
                <a16:creationId xmlns:a16="http://schemas.microsoft.com/office/drawing/2014/main" id="{FE3F11BD-4F41-8717-E07F-DC52F73E8E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40324"/>
          <a:stretch/>
        </p:blipFill>
        <p:spPr>
          <a:xfrm>
            <a:off x="20" y="10"/>
            <a:ext cx="17881580" cy="5442222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635EC-76C7-57DD-82C9-5032830BA0F4}"/>
              </a:ext>
            </a:extLst>
          </p:cNvPr>
          <p:cNvSpPr txBox="1"/>
          <p:nvPr/>
        </p:nvSpPr>
        <p:spPr>
          <a:xfrm>
            <a:off x="6195173" y="5504180"/>
            <a:ext cx="10978606" cy="359727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Go to: www.</a:t>
            </a:r>
            <a:r>
              <a:rPr lang="en-US" sz="2600" b="1" dirty="0"/>
              <a:t>menti.com</a:t>
            </a:r>
            <a:endParaRPr lang="en-US" sz="2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Enter code: </a:t>
            </a:r>
            <a:r>
              <a:rPr lang="en-US" sz="2600" b="1" dirty="0"/>
              <a:t>00 00 00 0</a:t>
            </a:r>
            <a:br>
              <a:rPr lang="en-US" sz="2600" dirty="0"/>
            </a:br>
            <a:r>
              <a:rPr lang="en-US" sz="2600" dirty="0"/>
              <a:t>https://www.menti.com/xxxx15356</a:t>
            </a:r>
          </a:p>
        </p:txBody>
      </p:sp>
      <p:pic>
        <p:nvPicPr>
          <p:cNvPr id="7" name="Picture 4" descr="Qr code&#10;&#10;">
            <a:extLst>
              <a:ext uri="{FF2B5EF4-FFF2-40B4-BE49-F238E27FC236}">
                <a16:creationId xmlns:a16="http://schemas.microsoft.com/office/drawing/2014/main" id="{A4A8CA82-FA1F-47EF-A5C9-03DC18C67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0006" y="5831202"/>
            <a:ext cx="2647950" cy="29432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864222-891C-8F41-9A97-9F50E3E5E3A9}"/>
              </a:ext>
            </a:extLst>
          </p:cNvPr>
          <p:cNvSpPr/>
          <p:nvPr/>
        </p:nvSpPr>
        <p:spPr>
          <a:xfrm>
            <a:off x="1354438" y="9535067"/>
            <a:ext cx="4177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Image Credit: Shane </a:t>
            </a:r>
            <a:r>
              <a:rPr lang="en-US" dirty="0" err="1"/>
              <a:t>Rounce</a:t>
            </a:r>
            <a:r>
              <a:rPr lang="en-US" dirty="0"/>
              <a:t> on </a:t>
            </a:r>
            <a:r>
              <a:rPr lang="en-US" dirty="0" err="1"/>
              <a:t>Unsplash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590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 noGrp="1"/>
          </p:cNvSpPr>
          <p:nvPr>
            <p:ph type="title" idx="4294967295"/>
          </p:nvPr>
        </p:nvSpPr>
        <p:spPr>
          <a:xfrm>
            <a:off x="11765630" y="4740165"/>
            <a:ext cx="5649660" cy="268994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>
            <a:lvl1pPr algn="l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Equity, Diversity and Social Justice: Let’s Foster Them!</a:t>
            </a:r>
          </a:p>
        </p:txBody>
      </p:sp>
      <p:pic>
        <p:nvPicPr>
          <p:cNvPr id="1026" name="Picture 2" descr="Inequality, Equality, Equity and Justice.&#10;">
            <a:extLst>
              <a:ext uri="{FF2B5EF4-FFF2-40B4-BE49-F238E27FC236}">
                <a16:creationId xmlns:a16="http://schemas.microsoft.com/office/drawing/2014/main" id="{B6940DF1-925E-457B-A2B4-285B305AD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"/>
          <a:stretch/>
        </p:blipFill>
        <p:spPr bwMode="auto">
          <a:xfrm>
            <a:off x="20" y="11"/>
            <a:ext cx="11045723" cy="621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0983310" y="3340499"/>
            <a:ext cx="6898290" cy="6717901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04485" y="7514896"/>
            <a:ext cx="1371949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CED16A7-7EA3-414E-96A9-7548B1E69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591050" y="9556564"/>
            <a:ext cx="4079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Image Credit: Design in Tech Report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45308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1" y="0"/>
            <a:ext cx="17877130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7BCC67-0E67-4476-9994-F99471691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11848" b="21130"/>
          <a:stretch/>
        </p:blipFill>
        <p:spPr>
          <a:xfrm>
            <a:off x="5349186" y="0"/>
            <a:ext cx="14182142" cy="100583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0839051" cy="100584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2"/>
          <p:cNvSpPr txBox="1">
            <a:spLocks noGrp="1"/>
          </p:cNvSpPr>
          <p:nvPr>
            <p:ph type="title" idx="4294967295"/>
          </p:nvPr>
        </p:nvSpPr>
        <p:spPr>
          <a:xfrm>
            <a:off x="234462" y="535516"/>
            <a:ext cx="6600775" cy="27865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Our California Community Colleges: Some Quick Stats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B367D8-FC4B-72D4-2289-986CB07D64E4}"/>
              </a:ext>
            </a:extLst>
          </p:cNvPr>
          <p:cNvSpPr txBox="1"/>
          <p:nvPr/>
        </p:nvSpPr>
        <p:spPr>
          <a:xfrm>
            <a:off x="1229360" y="3857570"/>
            <a:ext cx="5745871" cy="566531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115 Accredited CCCs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The largest higher ed system in the nation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2 million students per year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69% of our students are of diverse ethnic backgrounds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The CCCs offer over 10,000 online courses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3238482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7877129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sky, and two arrow-shaped outdoor, signs.&#10;&#10;">
            <a:extLst>
              <a:ext uri="{FF2B5EF4-FFF2-40B4-BE49-F238E27FC236}">
                <a16:creationId xmlns:a16="http://schemas.microsoft.com/office/drawing/2014/main" id="{58BF982B-D008-49BB-85B2-E539F9E6BE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84"/>
          <a:stretch/>
        </p:blipFill>
        <p:spPr>
          <a:xfrm>
            <a:off x="-186264" y="10"/>
            <a:ext cx="12356122" cy="100583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516694" y="0"/>
            <a:ext cx="10364901" cy="100584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2"/>
          <p:cNvSpPr txBox="1">
            <a:spLocks noGrp="1"/>
          </p:cNvSpPr>
          <p:nvPr>
            <p:ph type="title" idx="4294967295"/>
          </p:nvPr>
        </p:nvSpPr>
        <p:spPr>
          <a:xfrm>
            <a:off x="12356121" y="2047318"/>
            <a:ext cx="5053789" cy="5414975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>
            <a:lvl1pPr algn="l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Equity : Limitations and Biases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61397C-B768-D14E-93C0-C13F670D6C92}"/>
              </a:ext>
            </a:extLst>
          </p:cNvPr>
          <p:cNvSpPr/>
          <p:nvPr/>
        </p:nvSpPr>
        <p:spPr>
          <a:xfrm>
            <a:off x="7209436" y="9484268"/>
            <a:ext cx="4723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Image Credit: Gerd Altmann, CCO Public Domain</a:t>
            </a:r>
          </a:p>
        </p:txBody>
      </p:sp>
    </p:spTree>
    <p:extLst>
      <p:ext uri="{BB962C8B-B14F-4D97-AF65-F5344CB8AC3E}">
        <p14:creationId xmlns:p14="http://schemas.microsoft.com/office/powerpoint/2010/main" val="2089682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 noGrp="1"/>
          </p:cNvSpPr>
          <p:nvPr>
            <p:ph type="title" idx="4294967295"/>
          </p:nvPr>
        </p:nvSpPr>
        <p:spPr>
          <a:xfrm>
            <a:off x="705485" y="5504178"/>
            <a:ext cx="5327670" cy="359727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Equity &amp; the ACCJC Vision for Success: 2021 Revision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0F1E730-5F7C-06E4-98AC-1794DD9AE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1180" t="3056" r="-1180" b="57289"/>
          <a:stretch/>
        </p:blipFill>
        <p:spPr>
          <a:xfrm>
            <a:off x="-4370" y="1"/>
            <a:ext cx="18085146" cy="5504177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4935CE-3DA7-C457-C9D6-FB68DB87581C}"/>
              </a:ext>
            </a:extLst>
          </p:cNvPr>
          <p:cNvSpPr txBox="1"/>
          <p:nvPr/>
        </p:nvSpPr>
        <p:spPr>
          <a:xfrm>
            <a:off x="6195173" y="5504180"/>
            <a:ext cx="10978606" cy="359727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Difficulties Facing our Students since 2020: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3200" dirty="0"/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Students are in worse shape financially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More students have become housing or food insecure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Students are experiencing fresh pain and trauma from racial injustice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Students' mental health is suffering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The pandemic has exacerbated the digital divide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Some students are stepping away from their education paths</a:t>
            </a:r>
          </a:p>
        </p:txBody>
      </p:sp>
    </p:spTree>
    <p:extLst>
      <p:ext uri="{BB962C8B-B14F-4D97-AF65-F5344CB8AC3E}">
        <p14:creationId xmlns:p14="http://schemas.microsoft.com/office/powerpoint/2010/main" val="1613885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6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7877129" cy="10058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8A6E748-8136-544A-F7D4-7F337D00E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34067" b="12741"/>
          <a:stretch/>
        </p:blipFill>
        <p:spPr>
          <a:xfrm>
            <a:off x="3699458" y="10"/>
            <a:ext cx="14182142" cy="10058390"/>
          </a:xfrm>
          <a:prstGeom prst="rect">
            <a:avLst/>
          </a:prstGeom>
        </p:spPr>
      </p:pic>
      <p:sp>
        <p:nvSpPr>
          <p:cNvPr id="32" name="Rectangle 28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364901" cy="100584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2"/>
          <p:cNvSpPr txBox="1">
            <a:spLocks noGrp="1"/>
          </p:cNvSpPr>
          <p:nvPr>
            <p:ph type="title" idx="4294967295"/>
          </p:nvPr>
        </p:nvSpPr>
        <p:spPr>
          <a:xfrm>
            <a:off x="914400" y="2997724"/>
            <a:ext cx="7503735" cy="35327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ACCJC Vision for Success: </a:t>
            </a:r>
            <a:b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Social Justice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CAB881-1EB8-714E-A8C7-652CDC8D28FE}"/>
              </a:ext>
            </a:extLst>
          </p:cNvPr>
          <p:cNvSpPr/>
          <p:nvPr/>
        </p:nvSpPr>
        <p:spPr>
          <a:xfrm>
            <a:off x="1573642" y="9528236"/>
            <a:ext cx="3608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Image Credit: Jon Tyson on </a:t>
            </a:r>
            <a:r>
              <a:rPr lang="en-US" dirty="0" err="1"/>
              <a:t>Unsplash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387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0033BA479FF04582389415093539C0" ma:contentTypeVersion="13" ma:contentTypeDescription="Create a new document." ma:contentTypeScope="" ma:versionID="d4aed31d9fc103aad8b8e12dbff3bc6d">
  <xsd:schema xmlns:xsd="http://www.w3.org/2001/XMLSchema" xmlns:xs="http://www.w3.org/2001/XMLSchema" xmlns:p="http://schemas.microsoft.com/office/2006/metadata/properties" xmlns:ns3="70af2ea7-7573-444a-9377-e1a65bd85111" xmlns:ns4="bbfc814e-f565-4849-bb23-977dc9c86102" targetNamespace="http://schemas.microsoft.com/office/2006/metadata/properties" ma:root="true" ma:fieldsID="49722b0a945a90816bd5bead0e677bb1" ns3:_="" ns4:_="">
    <xsd:import namespace="70af2ea7-7573-444a-9377-e1a65bd85111"/>
    <xsd:import namespace="bbfc814e-f565-4849-bb23-977dc9c8610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af2ea7-7573-444a-9377-e1a65bd851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fc814e-f565-4849-bb23-977dc9c8610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99D936-05B5-4323-BE87-83E6CFF1E6D5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70af2ea7-7573-444a-9377-e1a65bd85111"/>
    <ds:schemaRef ds:uri="http://schemas.microsoft.com/office/2006/metadata/properties"/>
    <ds:schemaRef ds:uri="http://purl.org/dc/terms/"/>
    <ds:schemaRef ds:uri="http://schemas.microsoft.com/office/infopath/2007/PartnerControls"/>
    <ds:schemaRef ds:uri="bbfc814e-f565-4849-bb23-977dc9c8610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5E97343-4067-439F-A3A0-D4171E976B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af2ea7-7573-444a-9377-e1a65bd85111"/>
    <ds:schemaRef ds:uri="bbfc814e-f565-4849-bb23-977dc9c861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A47F6E0-6FFD-45D8-8E10-4F5CE7B966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987</Words>
  <Application>Microsoft Macintosh PowerPoint</Application>
  <PresentationFormat>Custom</PresentationFormat>
  <Paragraphs>126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Avenir Black</vt:lpstr>
      <vt:lpstr>Calibri</vt:lpstr>
      <vt:lpstr>Calibri Light</vt:lpstr>
      <vt:lpstr>Office Theme</vt:lpstr>
      <vt:lpstr>Getting Started, Moving Forward: Reflection &amp; Revision for Online Equity</vt:lpstr>
      <vt:lpstr>Statement of Land Acknowledgement</vt:lpstr>
      <vt:lpstr>Agenda   </vt:lpstr>
      <vt:lpstr>Mentimeter Brainstorm</vt:lpstr>
      <vt:lpstr>Equity, Diversity and Social Justice: Let’s Foster Them!</vt:lpstr>
      <vt:lpstr>Our California Community Colleges: Some Quick Stats</vt:lpstr>
      <vt:lpstr>Equity : Limitations and Biases</vt:lpstr>
      <vt:lpstr>Equity &amp; the ACCJC Vision for Success: 2021 Revision</vt:lpstr>
      <vt:lpstr>The ACCJC Vision for Success:  Social Justice</vt:lpstr>
      <vt:lpstr>Equity in Online Classes: The Peralta Online Equity Rubric</vt:lpstr>
      <vt:lpstr>Technology in Online Classes: The Peralta Online Equity Rubric</vt:lpstr>
      <vt:lpstr>Universal Design for Learning: The Peralta Online Equity Rubric</vt:lpstr>
      <vt:lpstr>Human Bias: The Peralta Online Equity Rubric</vt:lpstr>
      <vt:lpstr>Examples:  Course Tour</vt:lpstr>
      <vt:lpstr>Examples:  Tour Stops</vt:lpstr>
      <vt:lpstr>Resources 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2022-06-23T01:05:40Z</dcterms:created>
  <dcterms:modified xsi:type="dcterms:W3CDTF">2022-06-23T03:19:36Z</dcterms:modified>
</cp:coreProperties>
</file>