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1" r:id="rId16"/>
    <p:sldId id="272" r:id="rId17"/>
    <p:sldId id="273" r:id="rId18"/>
  </p:sldIdLst>
  <p:sldSz cx="17881600" cy="10058400"/>
  <p:notesSz cx="7010400" cy="9296400"/>
  <p:embeddedFontLst>
    <p:embeddedFont>
      <p:font typeface="Aharoni" panose="02010803020104030203" pitchFamily="2" charset="-79"/>
      <p:bold r:id="rId20"/>
    </p:embeddedFont>
    <p:embeddedFont>
      <p:font typeface="Arimo" panose="020B0604020202020204" pitchFamily="34" charset="0"/>
      <p:regular r:id="rId21"/>
      <p:bold r:id="rId22"/>
      <p:italic r:id="rId23"/>
      <p:boldItalic r:id="rId24"/>
    </p:embeddedFont>
    <p:embeddedFont>
      <p:font typeface="Avenir" panose="02000503020000020003" pitchFamily="2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12">
          <p15:clr>
            <a:srgbClr val="A4A3A4"/>
          </p15:clr>
        </p15:guide>
        <p15:guide id="2" pos="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7xBMZNFA6ER2d1iKNPQ0TfBUx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>
      <p:cViewPr varScale="1">
        <p:scale>
          <a:sx n="59" d="100"/>
          <a:sy n="59" d="100"/>
        </p:scale>
        <p:origin x="928" y="192"/>
      </p:cViewPr>
      <p:guideLst>
        <p:guide orient="horz" pos="1012"/>
        <p:guide pos="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53733304e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353733304e_2_16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53733304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1353733304e_2_0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52af00bed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1352af00bed_0_273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52af00bed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1352af00bed_0_282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350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52af00bed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352af00bed_0_296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53733304e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1353733304e_2_26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52af00b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352af00bed_0_15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52af00be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1352af00bed_0_26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3383850" y="3124635"/>
            <a:ext cx="13156630" cy="215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52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4364491" y="5699760"/>
            <a:ext cx="10834872" cy="257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lvl="0" algn="l">
              <a:spcBef>
                <a:spcPts val="1173"/>
              </a:spcBef>
              <a:spcAft>
                <a:spcPts val="0"/>
              </a:spcAft>
              <a:buClr>
                <a:srgbClr val="888888"/>
              </a:buClr>
              <a:buSzPts val="58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035"/>
              </a:spcBef>
              <a:spcAft>
                <a:spcPts val="0"/>
              </a:spcAft>
              <a:buClr>
                <a:srgbClr val="888888"/>
              </a:buClr>
              <a:buSzPts val="51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74"/>
              </a:spcBef>
              <a:spcAft>
                <a:spcPts val="0"/>
              </a:spcAft>
              <a:buClr>
                <a:srgbClr val="888888"/>
              </a:buClr>
              <a:buSzPts val="4371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36"/>
              </a:spcBef>
              <a:spcAft>
                <a:spcPts val="0"/>
              </a:spcAft>
              <a:buClr>
                <a:srgbClr val="888888"/>
              </a:buClr>
              <a:buSzPts val="3681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36"/>
              </a:spcBef>
              <a:spcAft>
                <a:spcPts val="0"/>
              </a:spcAft>
              <a:buClr>
                <a:srgbClr val="888888"/>
              </a:buClr>
              <a:buSzPts val="3681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36"/>
              </a:spcBef>
              <a:spcAft>
                <a:spcPts val="0"/>
              </a:spcAft>
              <a:buClr>
                <a:srgbClr val="888888"/>
              </a:buClr>
              <a:buSzPts val="3681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36"/>
              </a:spcBef>
              <a:spcAft>
                <a:spcPts val="0"/>
              </a:spcAft>
              <a:buClr>
                <a:srgbClr val="888888"/>
              </a:buClr>
              <a:buSzPts val="3681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36"/>
              </a:spcBef>
              <a:spcAft>
                <a:spcPts val="0"/>
              </a:spcAft>
              <a:buClr>
                <a:srgbClr val="888888"/>
              </a:buClr>
              <a:buSzPts val="3681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36"/>
              </a:spcBef>
              <a:spcAft>
                <a:spcPts val="0"/>
              </a:spcAft>
              <a:buClr>
                <a:srgbClr val="888888"/>
              </a:buClr>
              <a:buSzPts val="3681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/>
          <p:nvPr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6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1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894080" y="2346972"/>
            <a:ext cx="16093440" cy="66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433133" algn="l">
              <a:spcBef>
                <a:spcPts val="644"/>
              </a:spcBef>
              <a:spcAft>
                <a:spcPts val="0"/>
              </a:spcAft>
              <a:buClr>
                <a:schemeClr val="dk1"/>
              </a:buClr>
              <a:buSzPts val="3221"/>
              <a:buChar char="•"/>
              <a:defRPr sz="3221"/>
            </a:lvl1pPr>
            <a:lvl2pPr marL="914400" lvl="1" indent="-403860" algn="l"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2760"/>
              <a:buChar char="–"/>
              <a:defRPr sz="2760"/>
            </a:lvl2pPr>
            <a:lvl3pPr marL="1371600" lvl="2" indent="-360108" algn="l"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2071"/>
              <a:buChar char="•"/>
              <a:defRPr sz="2071"/>
            </a:lvl3pPr>
            <a:lvl4pPr marL="1828800" lvl="3" indent="-330835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Char char="–"/>
              <a:defRPr sz="1610"/>
            </a:lvl4pPr>
            <a:lvl5pPr marL="2286000" lvl="4" indent="-330835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Char char="»"/>
              <a:defRPr sz="161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/>
          <p:nvPr/>
        </p:nvSpPr>
        <p:spPr>
          <a:xfrm>
            <a:off x="0" y="-216809"/>
            <a:ext cx="17881600" cy="1827392"/>
          </a:xfrm>
          <a:prstGeom prst="rect">
            <a:avLst/>
          </a:prstGeom>
          <a:solidFill>
            <a:srgbClr val="17365D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1"/>
          <p:cNvSpPr/>
          <p:nvPr/>
        </p:nvSpPr>
        <p:spPr>
          <a:xfrm rot="10800000" flipH="1">
            <a:off x="0" y="9514714"/>
            <a:ext cx="17881600" cy="618087"/>
          </a:xfrm>
          <a:prstGeom prst="rect">
            <a:avLst/>
          </a:prstGeom>
          <a:solidFill>
            <a:srgbClr val="17365D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 txBox="1"/>
          <p:nvPr/>
        </p:nvSpPr>
        <p:spPr>
          <a:xfrm>
            <a:off x="1398641" y="9538783"/>
            <a:ext cx="15588881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1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PROPRIETARY AND CONFIDENTIAL      PAGE </a:t>
            </a:r>
            <a:fld id="{00000000-1234-1234-1234-123412341234}" type="slidenum">
              <a:rPr lang="en-US" sz="1725" b="1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725" b="1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" name="Google Shape;24;p11"/>
          <p:cNvSpPr txBox="1"/>
          <p:nvPr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1412523" y="6463454"/>
            <a:ext cx="15199360" cy="199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61"/>
              <a:buFont typeface="Calibri"/>
              <a:buNone/>
              <a:defRPr sz="7361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1412523" y="4263180"/>
            <a:ext cx="15199360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>
            <a:normAutofit/>
          </a:bodyPr>
          <a:lstStyle>
            <a:lvl1pPr marL="457200" lvl="0" indent="-228600" algn="l">
              <a:spcBef>
                <a:spcPts val="736"/>
              </a:spcBef>
              <a:spcAft>
                <a:spcPts val="0"/>
              </a:spcAft>
              <a:buClr>
                <a:srgbClr val="888888"/>
              </a:buClr>
              <a:buSzPts val="3681"/>
              <a:buNone/>
              <a:defRPr sz="3681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3336"/>
              <a:buNone/>
              <a:defRPr sz="3336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98"/>
              </a:spcBef>
              <a:spcAft>
                <a:spcPts val="0"/>
              </a:spcAft>
              <a:buClr>
                <a:srgbClr val="888888"/>
              </a:buClr>
              <a:buSzPts val="2991"/>
              <a:buNone/>
              <a:defRPr sz="2991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531"/>
              <a:buNone/>
              <a:defRPr sz="2531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531"/>
              <a:buNone/>
              <a:defRPr sz="2531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531"/>
              <a:buNone/>
              <a:defRPr sz="2531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531"/>
              <a:buNone/>
              <a:defRPr sz="2531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531"/>
              <a:buNone/>
              <a:defRPr sz="2531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506"/>
              </a:spcBef>
              <a:spcAft>
                <a:spcPts val="0"/>
              </a:spcAft>
              <a:buClr>
                <a:srgbClr val="888888"/>
              </a:buClr>
              <a:buSzPts val="2531"/>
              <a:buNone/>
              <a:defRPr sz="25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94080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6109550" y="9322658"/>
            <a:ext cx="5662507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2815148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2"/>
          <p:cNvSpPr txBox="1"/>
          <p:nvPr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94080" y="402802"/>
            <a:ext cx="1609344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894080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6109550" y="9322658"/>
            <a:ext cx="5662507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12815148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894080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6109550" y="9322658"/>
            <a:ext cx="5662507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12815148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94081" y="400473"/>
            <a:ext cx="5882923" cy="170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81"/>
              <a:buFont typeface="Calibri"/>
              <a:buNone/>
              <a:defRPr sz="3681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6991215" y="400474"/>
            <a:ext cx="9996311" cy="858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601154" algn="l">
              <a:spcBef>
                <a:spcPts val="1173"/>
              </a:spcBef>
              <a:spcAft>
                <a:spcPts val="0"/>
              </a:spcAft>
              <a:buClr>
                <a:schemeClr val="dk1"/>
              </a:buClr>
              <a:buSzPts val="5867"/>
              <a:buChar char="•"/>
              <a:defRPr sz="5867"/>
            </a:lvl1pPr>
            <a:lvl2pPr marL="914400" lvl="1" indent="-557212" algn="l">
              <a:spcBef>
                <a:spcPts val="1035"/>
              </a:spcBef>
              <a:spcAft>
                <a:spcPts val="0"/>
              </a:spcAft>
              <a:buClr>
                <a:schemeClr val="dk1"/>
              </a:buClr>
              <a:buSzPts val="5175"/>
              <a:buChar char="–"/>
              <a:defRPr sz="5175"/>
            </a:lvl2pPr>
            <a:lvl3pPr marL="1371600" lvl="2" indent="-506158" algn="l">
              <a:spcBef>
                <a:spcPts val="874"/>
              </a:spcBef>
              <a:spcAft>
                <a:spcPts val="0"/>
              </a:spcAft>
              <a:buClr>
                <a:schemeClr val="dk1"/>
              </a:buClr>
              <a:buSzPts val="4371"/>
              <a:buChar char="•"/>
              <a:defRPr sz="4371"/>
            </a:lvl3pPr>
            <a:lvl4pPr marL="1828800" lvl="3" indent="-462343" algn="l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Char char="–"/>
              <a:defRPr sz="3681"/>
            </a:lvl4pPr>
            <a:lvl5pPr marL="2286000" lvl="4" indent="-462343" algn="l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Char char="»"/>
              <a:defRPr sz="3681"/>
            </a:lvl5pPr>
            <a:lvl6pPr marL="2743200" lvl="5" indent="-462343" algn="l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Char char="•"/>
              <a:defRPr sz="3681"/>
            </a:lvl6pPr>
            <a:lvl7pPr marL="3200400" lvl="6" indent="-462343" algn="l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Char char="•"/>
              <a:defRPr sz="3681"/>
            </a:lvl7pPr>
            <a:lvl8pPr marL="3657600" lvl="7" indent="-462343" algn="l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Char char="•"/>
              <a:defRPr sz="3681"/>
            </a:lvl8pPr>
            <a:lvl9pPr marL="4114800" lvl="8" indent="-462343" algn="l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Char char="•"/>
              <a:defRPr sz="3681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894081" y="2104814"/>
            <a:ext cx="5882923" cy="688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228600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531"/>
              <a:buNone/>
              <a:defRPr sz="2531"/>
            </a:lvl1pPr>
            <a:lvl2pPr marL="914400" lvl="1" indent="-228600" algn="l">
              <a:spcBef>
                <a:spcPts val="437"/>
              </a:spcBef>
              <a:spcAft>
                <a:spcPts val="0"/>
              </a:spcAft>
              <a:buClr>
                <a:schemeClr val="dk1"/>
              </a:buClr>
              <a:buSzPts val="2186"/>
              <a:buNone/>
              <a:defRPr sz="2186"/>
            </a:lvl2pPr>
            <a:lvl3pPr marL="1371600" lvl="2" indent="-228600" algn="l">
              <a:spcBef>
                <a:spcPts val="368"/>
              </a:spcBef>
              <a:spcAft>
                <a:spcPts val="0"/>
              </a:spcAft>
              <a:buClr>
                <a:schemeClr val="dk1"/>
              </a:buClr>
              <a:buSzPts val="1840"/>
              <a:buNone/>
              <a:defRPr sz="1840"/>
            </a:lvl3pPr>
            <a:lvl4pPr marL="1828800" lvl="3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4pPr>
            <a:lvl5pPr marL="2286000" lvl="4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5pPr>
            <a:lvl6pPr marL="2743200" lvl="5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6pPr>
            <a:lvl7pPr marL="3200400" lvl="6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7pPr>
            <a:lvl8pPr marL="3657600" lvl="7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8pPr>
            <a:lvl9pPr marL="4114800" lvl="8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94080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6109550" y="9322658"/>
            <a:ext cx="5662507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12815148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7"/>
          <p:cNvSpPr txBox="1"/>
          <p:nvPr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504919" y="7040880"/>
            <a:ext cx="10728960" cy="8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81"/>
              <a:buFont typeface="Calibri"/>
              <a:buNone/>
              <a:defRPr sz="3681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>
            <a:spLocks noGrp="1"/>
          </p:cNvSpPr>
          <p:nvPr>
            <p:ph type="pic" idx="2"/>
          </p:nvPr>
        </p:nvSpPr>
        <p:spPr>
          <a:xfrm>
            <a:off x="3504919" y="898737"/>
            <a:ext cx="10728960" cy="603504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3504919" y="7872096"/>
            <a:ext cx="10728960" cy="118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228600" algn="l">
              <a:spcBef>
                <a:spcPts val="506"/>
              </a:spcBef>
              <a:spcAft>
                <a:spcPts val="0"/>
              </a:spcAft>
              <a:buClr>
                <a:schemeClr val="dk1"/>
              </a:buClr>
              <a:buSzPts val="2531"/>
              <a:buNone/>
              <a:defRPr sz="2531"/>
            </a:lvl1pPr>
            <a:lvl2pPr marL="914400" lvl="1" indent="-228600" algn="l">
              <a:spcBef>
                <a:spcPts val="437"/>
              </a:spcBef>
              <a:spcAft>
                <a:spcPts val="0"/>
              </a:spcAft>
              <a:buClr>
                <a:schemeClr val="dk1"/>
              </a:buClr>
              <a:buSzPts val="2186"/>
              <a:buNone/>
              <a:defRPr sz="2186"/>
            </a:lvl2pPr>
            <a:lvl3pPr marL="1371600" lvl="2" indent="-228600" algn="l">
              <a:spcBef>
                <a:spcPts val="368"/>
              </a:spcBef>
              <a:spcAft>
                <a:spcPts val="0"/>
              </a:spcAft>
              <a:buClr>
                <a:schemeClr val="dk1"/>
              </a:buClr>
              <a:buSzPts val="1840"/>
              <a:buNone/>
              <a:defRPr sz="1840"/>
            </a:lvl3pPr>
            <a:lvl4pPr marL="1828800" lvl="3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4pPr>
            <a:lvl5pPr marL="2286000" lvl="4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5pPr>
            <a:lvl6pPr marL="2743200" lvl="5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6pPr>
            <a:lvl7pPr marL="3200400" lvl="6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7pPr>
            <a:lvl8pPr marL="3657600" lvl="7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8pPr>
            <a:lvl9pPr marL="4114800" lvl="8" indent="-228600" algn="l">
              <a:spcBef>
                <a:spcPts val="322"/>
              </a:spcBef>
              <a:spcAft>
                <a:spcPts val="0"/>
              </a:spcAft>
              <a:buClr>
                <a:schemeClr val="dk1"/>
              </a:buClr>
              <a:buSzPts val="1610"/>
              <a:buNone/>
              <a:defRPr sz="161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94080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6109550" y="9322658"/>
            <a:ext cx="5662507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2815148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8"/>
          <p:cNvSpPr txBox="1"/>
          <p:nvPr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894080" y="402802"/>
            <a:ext cx="1609344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 rot="5400000">
            <a:off x="5621760" y="-2380708"/>
            <a:ext cx="6638079" cy="1609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894080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6109550" y="9322658"/>
            <a:ext cx="5662507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12815148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9"/>
          <p:cNvSpPr txBox="1"/>
          <p:nvPr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 rot="5400000">
            <a:off x="19164518" y="3465337"/>
            <a:ext cx="12586970" cy="683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 rot="5400000">
            <a:off x="5337316" y="-3224742"/>
            <a:ext cx="12586970" cy="20219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894080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6109550" y="9322658"/>
            <a:ext cx="5662507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12815148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0"/>
          <p:cNvSpPr txBox="1"/>
          <p:nvPr/>
        </p:nvSpPr>
        <p:spPr>
          <a:xfrm>
            <a:off x="15499579" y="9750633"/>
            <a:ext cx="2081804" cy="3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61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1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94080" y="402802"/>
            <a:ext cx="1609344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52"/>
              <a:buFont typeface="Calibri"/>
              <a:buNone/>
              <a:defRPr sz="8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94080" y="2346972"/>
            <a:ext cx="16093440" cy="66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marR="0" lvl="0" indent="-601154" algn="l" rtl="0">
              <a:spcBef>
                <a:spcPts val="1173"/>
              </a:spcBef>
              <a:spcAft>
                <a:spcPts val="0"/>
              </a:spcAft>
              <a:buClr>
                <a:schemeClr val="dk1"/>
              </a:buClr>
              <a:buSzPts val="5867"/>
              <a:buFont typeface="Arial"/>
              <a:buChar char="•"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57212" algn="l" rtl="0">
              <a:spcBef>
                <a:spcPts val="1035"/>
              </a:spcBef>
              <a:spcAft>
                <a:spcPts val="0"/>
              </a:spcAft>
              <a:buClr>
                <a:schemeClr val="dk1"/>
              </a:buClr>
              <a:buSzPts val="5175"/>
              <a:buFont typeface="Arial"/>
              <a:buChar char="–"/>
              <a:defRPr sz="5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6158" algn="l" rtl="0">
              <a:spcBef>
                <a:spcPts val="874"/>
              </a:spcBef>
              <a:spcAft>
                <a:spcPts val="0"/>
              </a:spcAft>
              <a:buClr>
                <a:schemeClr val="dk1"/>
              </a:buClr>
              <a:buSzPts val="4371"/>
              <a:buFont typeface="Arial"/>
              <a:buChar char="•"/>
              <a:defRPr sz="43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2343" algn="l" rtl="0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Font typeface="Arial"/>
              <a:buChar char="–"/>
              <a:defRPr sz="36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2343" algn="l" rtl="0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Font typeface="Arial"/>
              <a:buChar char="»"/>
              <a:defRPr sz="36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2343" algn="l" rtl="0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Font typeface="Arial"/>
              <a:buChar char="•"/>
              <a:defRPr sz="36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2343" algn="l" rtl="0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Font typeface="Arial"/>
              <a:buChar char="•"/>
              <a:defRPr sz="36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2343" algn="l" rtl="0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Font typeface="Arial"/>
              <a:buChar char="•"/>
              <a:defRPr sz="36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2343" algn="l" rtl="0">
              <a:spcBef>
                <a:spcPts val="736"/>
              </a:spcBef>
              <a:spcAft>
                <a:spcPts val="0"/>
              </a:spcAft>
              <a:buClr>
                <a:schemeClr val="dk1"/>
              </a:buClr>
              <a:buSzPts val="3681"/>
              <a:buFont typeface="Arial"/>
              <a:buChar char="•"/>
              <a:defRPr sz="36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94080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6109550" y="9322658"/>
            <a:ext cx="5662507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12815148" y="9322658"/>
            <a:ext cx="4172373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1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1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1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1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1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1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1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1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1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or.instructure.com/resources/2b015aa7fe9e4ad88d154e9a030a910f?shared" TargetMode="External"/><Relationship Id="rId5" Type="http://schemas.openxmlformats.org/officeDocument/2006/relationships/hyperlink" Target="https://lor.instructure.com/resources/1ce8503908cc44f08da966f399331139?shared" TargetMode="Externa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sclera.be/" TargetMode="Externa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 descr="Blue Background" title="Blue Background"/>
          <p:cNvSpPr/>
          <p:nvPr/>
        </p:nvSpPr>
        <p:spPr>
          <a:xfrm>
            <a:off x="0" y="2218880"/>
            <a:ext cx="17881600" cy="6351344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3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 descr="Blue Background" title="Blue Background"/>
          <p:cNvSpPr txBox="1"/>
          <p:nvPr/>
        </p:nvSpPr>
        <p:spPr>
          <a:xfrm>
            <a:off x="-10417" y="8850720"/>
            <a:ext cx="17892017" cy="1196699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168275" tIns="84150" rIns="168275" bIns="841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72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7" name="Google Shape;107;p1" descr="Orange Stripe" title="Orange Stripe"/>
          <p:cNvSpPr/>
          <p:nvPr/>
        </p:nvSpPr>
        <p:spPr>
          <a:xfrm>
            <a:off x="-10417" y="8570224"/>
            <a:ext cx="17892017" cy="330262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 descr="June 29 - July 1, 2022" title="June 29 - July 1, 2022"/>
          <p:cNvSpPr txBox="1"/>
          <p:nvPr/>
        </p:nvSpPr>
        <p:spPr>
          <a:xfrm>
            <a:off x="152546" y="9093912"/>
            <a:ext cx="6045911" cy="69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99"/>
              <a:buFont typeface="Arial"/>
              <a:buNone/>
            </a:pPr>
            <a:r>
              <a:rPr lang="en-US" sz="229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508400" y="2374699"/>
            <a:ext cx="17041500" cy="2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12"/>
              <a:buFont typeface="Aharoni"/>
              <a:buNone/>
            </a:pPr>
            <a:r>
              <a:rPr lang="en-US" sz="640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Peer-to-peer learning</a:t>
            </a:r>
            <a:endParaRPr sz="6401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12"/>
              <a:buFont typeface="Aharoni"/>
              <a:buNone/>
            </a:pPr>
            <a:r>
              <a:rPr lang="en-US" sz="30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Track: Effective Online Teaching Practices</a:t>
            </a:r>
            <a:endParaRPr sz="300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508400" y="5865350"/>
            <a:ext cx="16952400" cy="2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45720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 b="0" i="0" u="none" strike="noStrike" cap="none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S</a:t>
            </a:r>
            <a:r>
              <a:rPr lang="en-US" sz="4601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imantini Karve, Biology Department, Skyline College, San Bruno </a:t>
            </a:r>
            <a:endParaRPr sz="4601" dirty="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Kim Saccio, Educational Access Center, Skyline College</a:t>
            </a:r>
            <a:endParaRPr sz="4601" dirty="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45720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endParaRPr sz="4601" dirty="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cxnSp>
        <p:nvCxnSpPr>
          <p:cNvPr id="111" name="Google Shape;111;p1" descr="Separation Line" title="Separation Line"/>
          <p:cNvCxnSpPr/>
          <p:nvPr/>
        </p:nvCxnSpPr>
        <p:spPr>
          <a:xfrm>
            <a:off x="4793634" y="4874766"/>
            <a:ext cx="820669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12" name="Google Shape;112;p1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0198" y="660921"/>
            <a:ext cx="6340667" cy="123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636" y="150715"/>
            <a:ext cx="4031342" cy="187475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8881738" y="1418857"/>
            <a:ext cx="2488370" cy="44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Presented by:</a:t>
            </a:r>
            <a:endParaRPr/>
          </a:p>
        </p:txBody>
      </p:sp>
      <p:sp>
        <p:nvSpPr>
          <p:cNvPr id="115" name="Google Shape;115;p1" descr="Silver Linings: Reflecting. Revisioning. Rising" title="Silver Linings: Reflecting. Revisioning. Rising"/>
          <p:cNvSpPr txBox="1"/>
          <p:nvPr/>
        </p:nvSpPr>
        <p:spPr>
          <a:xfrm>
            <a:off x="8896979" y="9199956"/>
            <a:ext cx="8652792" cy="44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Silver Linings: Reflecting. Revisioning. Rising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53733304e_2_16" descr="Blue Background" title="Blue Background"/>
          <p:cNvSpPr/>
          <p:nvPr/>
        </p:nvSpPr>
        <p:spPr>
          <a:xfrm>
            <a:off x="0" y="-756023"/>
            <a:ext cx="17881500" cy="18528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0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353733304e_2_16"/>
          <p:cNvSpPr txBox="1"/>
          <p:nvPr/>
        </p:nvSpPr>
        <p:spPr>
          <a:xfrm>
            <a:off x="894081" y="-310194"/>
            <a:ext cx="15734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Opportunities for Peer Interaction</a:t>
            </a:r>
            <a:endParaRPr dirty="0"/>
          </a:p>
        </p:txBody>
      </p:sp>
      <p:sp>
        <p:nvSpPr>
          <p:cNvPr id="221" name="Google Shape;221;g1353733304e_2_16" descr="June 29 - July 1, 2022&#10;" title="June 29 - July 1, 2022"/>
          <p:cNvSpPr txBox="1"/>
          <p:nvPr/>
        </p:nvSpPr>
        <p:spPr>
          <a:xfrm>
            <a:off x="5805982" y="8621339"/>
            <a:ext cx="59103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222" name="Google Shape;222;g1353733304e_2_16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9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353733304e_2_16" descr="Orange Stripe" title="Orange Stripe"/>
          <p:cNvSpPr/>
          <p:nvPr/>
        </p:nvSpPr>
        <p:spPr>
          <a:xfrm>
            <a:off x="-10417" y="8456203"/>
            <a:ext cx="17892000" cy="330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g1353733304e_2_16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1353733304e_2_16"/>
          <p:cNvSpPr txBox="1"/>
          <p:nvPr/>
        </p:nvSpPr>
        <p:spPr>
          <a:xfrm>
            <a:off x="894082" y="1680838"/>
            <a:ext cx="16073118" cy="714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Group work</a:t>
            </a:r>
            <a:br>
              <a:rPr lang="en-US" sz="4000" dirty="0"/>
            </a:br>
            <a:r>
              <a:rPr lang="en-US" sz="3200" b="1" dirty="0"/>
              <a:t>Example: </a:t>
            </a:r>
            <a:r>
              <a:rPr lang="en-US" sz="3200" dirty="0"/>
              <a:t>Assign groups to create content for the course (on shared pages) and moderate associated discussion forums.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Peer reviews</a:t>
            </a:r>
            <a:br>
              <a:rPr lang="en-US" sz="4000" dirty="0"/>
            </a:br>
            <a:r>
              <a:rPr lang="en-US" sz="3200" b="1" dirty="0"/>
              <a:t>Tips: </a:t>
            </a:r>
            <a:r>
              <a:rPr lang="en-US" sz="3200" dirty="0"/>
              <a:t>Set the groundwork early on with low-stakes assignment that give students opportunity to practice giving and receiving feedback with rubrics.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Peer consulting groups</a:t>
            </a:r>
            <a:br>
              <a:rPr lang="en-US" sz="4000" dirty="0"/>
            </a:br>
            <a:r>
              <a:rPr lang="en-US" sz="3200" b="1" dirty="0"/>
              <a:t>Example:</a:t>
            </a:r>
            <a:r>
              <a:rPr lang="en-US" sz="3200" dirty="0"/>
              <a:t> Small groups (2-3) learners who brainstorm and discuss strategies for individual assignments, early on in the process.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Discussion boards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53733304e_2_0" descr="Blue Background" title="Blue Background"/>
          <p:cNvSpPr/>
          <p:nvPr/>
        </p:nvSpPr>
        <p:spPr>
          <a:xfrm>
            <a:off x="0" y="-756023"/>
            <a:ext cx="17881500" cy="18528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0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353733304e_2_0"/>
          <p:cNvSpPr txBox="1"/>
          <p:nvPr/>
        </p:nvSpPr>
        <p:spPr>
          <a:xfrm>
            <a:off x="894081" y="-310194"/>
            <a:ext cx="15734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Tips for Designing Discussion Prompts</a:t>
            </a:r>
            <a:endParaRPr dirty="0"/>
          </a:p>
        </p:txBody>
      </p:sp>
      <p:sp>
        <p:nvSpPr>
          <p:cNvPr id="232" name="Google Shape;232;g1353733304e_2_0" descr="June 29 - July 1, 2022&#10;" title="June 29 - July 1, 2022"/>
          <p:cNvSpPr txBox="1"/>
          <p:nvPr/>
        </p:nvSpPr>
        <p:spPr>
          <a:xfrm>
            <a:off x="5805982" y="8621339"/>
            <a:ext cx="59103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233" name="Google Shape;233;g1353733304e_2_0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9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353733304e_2_0" descr="Orange Stripe" title="Orange Stripe"/>
          <p:cNvSpPr/>
          <p:nvPr/>
        </p:nvSpPr>
        <p:spPr>
          <a:xfrm>
            <a:off x="-10417" y="8456203"/>
            <a:ext cx="17892000" cy="330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1353733304e_2_0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5;g1353733304e_2_16">
            <a:extLst>
              <a:ext uri="{FF2B5EF4-FFF2-40B4-BE49-F238E27FC236}">
                <a16:creationId xmlns:a16="http://schemas.microsoft.com/office/drawing/2014/main" id="{E02546E0-9CDD-49E5-8310-BF667DAF19AE}"/>
              </a:ext>
            </a:extLst>
          </p:cNvPr>
          <p:cNvSpPr txBox="1"/>
          <p:nvPr/>
        </p:nvSpPr>
        <p:spPr>
          <a:xfrm>
            <a:off x="1557120" y="1542606"/>
            <a:ext cx="14756925" cy="749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Build discussions around core concepts. 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Ask students to apply core concepts to situations in their own lives (or communities).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Ask students to provide real-life examples – and explain how this example relates to the core concept.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Use open-ended questions: Rather than asking “what,” focus on “why.”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Use problem-solving questions with open-ended answer possibilities – and require students to explain their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52af00bed_0_273" descr="Blue Background" title="Blue Background"/>
          <p:cNvSpPr/>
          <p:nvPr/>
        </p:nvSpPr>
        <p:spPr>
          <a:xfrm>
            <a:off x="0" y="-756023"/>
            <a:ext cx="17881500" cy="18528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0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352af00bed_0_273"/>
          <p:cNvSpPr txBox="1"/>
          <p:nvPr/>
        </p:nvSpPr>
        <p:spPr>
          <a:xfrm>
            <a:off x="894081" y="-310194"/>
            <a:ext cx="15734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Discussion - Before                       </a:t>
            </a:r>
            <a:endParaRPr/>
          </a:p>
        </p:txBody>
      </p:sp>
      <p:sp>
        <p:nvSpPr>
          <p:cNvPr id="243" name="Google Shape;243;g1352af00bed_0_273" descr="June 29 - July 1, 2022&#10;" title="June 29 - July 1, 2022"/>
          <p:cNvSpPr txBox="1"/>
          <p:nvPr/>
        </p:nvSpPr>
        <p:spPr>
          <a:xfrm>
            <a:off x="5805982" y="8621339"/>
            <a:ext cx="59103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244" name="Google Shape;244;g1352af00bed_0_273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9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352af00bed_0_273" descr="Orange Stripe" title="Orange Stripe"/>
          <p:cNvSpPr/>
          <p:nvPr/>
        </p:nvSpPr>
        <p:spPr>
          <a:xfrm>
            <a:off x="-10417" y="8456203"/>
            <a:ext cx="17892000" cy="330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1352af00bed_0_273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352af00bed_0_273"/>
          <p:cNvSpPr txBox="1"/>
          <p:nvPr/>
        </p:nvSpPr>
        <p:spPr>
          <a:xfrm>
            <a:off x="295625" y="1203525"/>
            <a:ext cx="8149200" cy="7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320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marL="698500" lvl="0" indent="-4318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2D3B45"/>
              </a:buClr>
              <a:buSzPts val="3200"/>
              <a:buAutoNum type="arabicPeriod"/>
            </a:pPr>
            <a:r>
              <a:rPr lang="en-US" sz="3200">
                <a:solidFill>
                  <a:srgbClr val="2D3B45"/>
                </a:solidFill>
                <a:highlight>
                  <a:srgbClr val="FFFFFF"/>
                </a:highlight>
              </a:rPr>
              <a:t>Who are you?</a:t>
            </a:r>
            <a:endParaRPr sz="320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marL="6985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ts val="3200"/>
              <a:buAutoNum type="arabicPeriod"/>
            </a:pPr>
            <a:r>
              <a:rPr lang="en-US" sz="3200">
                <a:solidFill>
                  <a:srgbClr val="2D3B45"/>
                </a:solidFill>
                <a:highlight>
                  <a:srgbClr val="FFFFFF"/>
                </a:highlight>
              </a:rPr>
              <a:t>Why are you taking this course?</a:t>
            </a:r>
            <a:endParaRPr sz="320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marL="6985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ts val="3200"/>
              <a:buAutoNum type="arabicPeriod"/>
            </a:pPr>
            <a:r>
              <a:rPr lang="en-US" sz="3200">
                <a:solidFill>
                  <a:srgbClr val="2D3B45"/>
                </a:solidFill>
                <a:highlight>
                  <a:srgbClr val="FFFFFF"/>
                </a:highlight>
              </a:rPr>
              <a:t>What is one thing that fascinates you about Human Physiology?</a:t>
            </a:r>
            <a:endParaRPr sz="320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marL="6985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ts val="3200"/>
              <a:buAutoNum type="arabicPeriod"/>
            </a:pPr>
            <a:r>
              <a:rPr lang="en-US" sz="3200">
                <a:solidFill>
                  <a:srgbClr val="2D3B45"/>
                </a:solidFill>
                <a:highlight>
                  <a:srgbClr val="FFFFFF"/>
                </a:highlight>
              </a:rPr>
              <a:t>Please share your experience with online learning - challenges, tips for success.</a:t>
            </a:r>
            <a:endParaRPr sz="320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200">
                <a:solidFill>
                  <a:srgbClr val="2D3B45"/>
                </a:solidFill>
                <a:highlight>
                  <a:srgbClr val="FFFFFF"/>
                </a:highlight>
              </a:rPr>
              <a:t>Reply to at least [one] other classmate. Share advice or tips for success for others based on your experiences with web-enhanced learning.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52af00bed_0_282" descr="Blue Background" title="Blue Background"/>
          <p:cNvSpPr/>
          <p:nvPr/>
        </p:nvSpPr>
        <p:spPr>
          <a:xfrm>
            <a:off x="0" y="-756023"/>
            <a:ext cx="17881500" cy="18528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0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352af00bed_0_282"/>
          <p:cNvSpPr txBox="1"/>
          <p:nvPr/>
        </p:nvSpPr>
        <p:spPr>
          <a:xfrm>
            <a:off x="894081" y="-310194"/>
            <a:ext cx="15734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Discussion - After</a:t>
            </a:r>
            <a:endParaRPr dirty="0"/>
          </a:p>
        </p:txBody>
      </p:sp>
      <p:sp>
        <p:nvSpPr>
          <p:cNvPr id="254" name="Google Shape;254;g1352af00bed_0_282" descr="June 29 - July 1, 2022&#10;" title="June 29 - July 1, 2022"/>
          <p:cNvSpPr txBox="1"/>
          <p:nvPr/>
        </p:nvSpPr>
        <p:spPr>
          <a:xfrm>
            <a:off x="5805982" y="8621339"/>
            <a:ext cx="59103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255" name="Google Shape;255;g1352af00bed_0_282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9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352af00bed_0_282" descr="Orange Stripe" title="Orange Stripe"/>
          <p:cNvSpPr/>
          <p:nvPr/>
        </p:nvSpPr>
        <p:spPr>
          <a:xfrm>
            <a:off x="-10417" y="8456203"/>
            <a:ext cx="17892000" cy="330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g1352af00bed_0_282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352af00bed_0_282"/>
          <p:cNvSpPr txBox="1"/>
          <p:nvPr/>
        </p:nvSpPr>
        <p:spPr>
          <a:xfrm>
            <a:off x="9626500" y="1203525"/>
            <a:ext cx="7320300" cy="701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D3B45"/>
                </a:solidFill>
                <a:highlight>
                  <a:srgbClr val="FFFFFF"/>
                </a:highlight>
              </a:rPr>
              <a:t>At 8-week mark - </a:t>
            </a:r>
            <a:endParaRPr sz="3600" dirty="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2D3B45"/>
              </a:buClr>
              <a:buSzPts val="3600"/>
              <a:buAutoNum type="arabicPeriod"/>
            </a:pPr>
            <a:r>
              <a:rPr lang="en-US" sz="3600" b="1" dirty="0">
                <a:solidFill>
                  <a:srgbClr val="2D3B45"/>
                </a:solidFill>
                <a:highlight>
                  <a:srgbClr val="FFFFFF"/>
                </a:highlight>
              </a:rPr>
              <a:t>What is one thing that fascinates you about Human Physiology? How does this connect to your community?</a:t>
            </a:r>
            <a:endParaRPr sz="3600" b="1" dirty="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dirty="0">
                <a:solidFill>
                  <a:srgbClr val="2D3B45"/>
                </a:solidFill>
                <a:highlight>
                  <a:srgbClr val="FFFFFF"/>
                </a:highlight>
              </a:rPr>
              <a:t>Reply to at least [one] other classmate. Share advice or tips for success for others based on your experiences with web-enhanced learning.</a:t>
            </a: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1352af00bed_0_282"/>
          <p:cNvSpPr txBox="1"/>
          <p:nvPr/>
        </p:nvSpPr>
        <p:spPr>
          <a:xfrm>
            <a:off x="778575" y="1203525"/>
            <a:ext cx="7868100" cy="7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ts val="3200"/>
              <a:buAutoNum type="arabicPeriod"/>
            </a:pPr>
            <a:r>
              <a:rPr lang="en-US" sz="3200" b="1" dirty="0">
                <a:solidFill>
                  <a:srgbClr val="2D3B45"/>
                </a:solidFill>
                <a:highlight>
                  <a:srgbClr val="FFFFFF"/>
                </a:highlight>
              </a:rPr>
              <a:t>Share two things about yourself that you would like us to know in this learning community. </a:t>
            </a:r>
            <a:endParaRPr sz="3200" b="1" dirty="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marL="6985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ts val="3200"/>
              <a:buAutoNum type="arabicPeriod"/>
            </a:pPr>
            <a:r>
              <a:rPr lang="en-US" sz="3200" b="1" dirty="0">
                <a:solidFill>
                  <a:srgbClr val="2D3B45"/>
                </a:solidFill>
                <a:highlight>
                  <a:srgbClr val="FFFFFF"/>
                </a:highlight>
              </a:rPr>
              <a:t>How has your identity shaped your career choices? </a:t>
            </a:r>
            <a:endParaRPr sz="3200" b="1" dirty="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marL="6985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ts val="3200"/>
              <a:buAutoNum type="arabicPeriod"/>
            </a:pPr>
            <a:r>
              <a:rPr lang="en-US" sz="3200" dirty="0">
                <a:solidFill>
                  <a:srgbClr val="2D3B45"/>
                </a:solidFill>
                <a:highlight>
                  <a:srgbClr val="FFFFFF"/>
                </a:highlight>
              </a:rPr>
              <a:t>Why are you taking this course?</a:t>
            </a:r>
            <a:endParaRPr sz="3200" b="1" dirty="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marL="6985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ts val="3200"/>
              <a:buAutoNum type="arabicPeriod"/>
            </a:pPr>
            <a:r>
              <a:rPr lang="en-US" sz="3200" dirty="0">
                <a:solidFill>
                  <a:srgbClr val="2D3B45"/>
                </a:solidFill>
                <a:highlight>
                  <a:srgbClr val="FFFFFF"/>
                </a:highlight>
              </a:rPr>
              <a:t>Please share your experience with online learning - challenges, tips for success.</a:t>
            </a:r>
            <a:endParaRPr sz="3200" dirty="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200" dirty="0">
                <a:solidFill>
                  <a:srgbClr val="2D3B45"/>
                </a:solidFill>
                <a:highlight>
                  <a:srgbClr val="FFFFFF"/>
                </a:highlight>
              </a:rPr>
              <a:t>Reply to at least [one] other classmate. Share advice or tips for success for others based on your experiences with web-enhanced learning.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3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Turn-N-Talk: Discussions</a:t>
            </a:r>
            <a:endParaRPr dirty="0"/>
          </a:p>
        </p:txBody>
      </p:sp>
      <p:sp>
        <p:nvSpPr>
          <p:cNvPr id="187" name="Google Shape;187;p5" descr="June 29 - July 1, 2022&#10;" title="June 29 - July 1, 2022"/>
          <p:cNvSpPr txBox="1"/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188" name="Google Shape;188;p5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6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" descr="Orange Stripe" title="Orange Stripe"/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5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 txBox="1"/>
          <p:nvPr/>
        </p:nvSpPr>
        <p:spPr>
          <a:xfrm>
            <a:off x="4325440" y="2073450"/>
            <a:ext cx="11987509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Please share a few of your strategies for online discussions.</a:t>
            </a:r>
            <a:endParaRPr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7C8FD3-D544-4465-A672-47C83F817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1" y="2189651"/>
            <a:ext cx="2839549" cy="28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52af00bed_0_296" descr="Blue Background" title="Blue Background"/>
          <p:cNvSpPr/>
          <p:nvPr/>
        </p:nvSpPr>
        <p:spPr>
          <a:xfrm>
            <a:off x="0" y="-756023"/>
            <a:ext cx="17881500" cy="18528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0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1352af00bed_0_296"/>
          <p:cNvSpPr txBox="1"/>
          <p:nvPr/>
        </p:nvSpPr>
        <p:spPr>
          <a:xfrm>
            <a:off x="894081" y="-310194"/>
            <a:ext cx="15734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Grading Discussions</a:t>
            </a:r>
            <a:r>
              <a:rPr lang="en-US" sz="4000">
                <a:solidFill>
                  <a:schemeClr val="dk1"/>
                </a:solidFill>
              </a:rPr>
              <a:t>. </a:t>
            </a:r>
            <a:endParaRPr/>
          </a:p>
        </p:txBody>
      </p:sp>
      <p:sp>
        <p:nvSpPr>
          <p:cNvPr id="276" name="Google Shape;276;g1352af00bed_0_296" descr="June 29 - July 1, 2022&#10;" title="June 29 - July 1, 2022"/>
          <p:cNvSpPr txBox="1"/>
          <p:nvPr/>
        </p:nvSpPr>
        <p:spPr>
          <a:xfrm>
            <a:off x="5805982" y="8621339"/>
            <a:ext cx="59103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277" name="Google Shape;277;g1352af00bed_0_296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9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352af00bed_0_296" descr="Orange Stripe" title="Orange Stripe"/>
          <p:cNvSpPr/>
          <p:nvPr/>
        </p:nvSpPr>
        <p:spPr>
          <a:xfrm>
            <a:off x="-10417" y="8456203"/>
            <a:ext cx="17892000" cy="330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g1352af00bed_0_296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1352af00bed_0_296"/>
          <p:cNvSpPr txBox="1"/>
          <p:nvPr/>
        </p:nvSpPr>
        <p:spPr>
          <a:xfrm>
            <a:off x="1239700" y="2044625"/>
            <a:ext cx="15676700" cy="486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Developing Rubric </a:t>
            </a:r>
          </a:p>
          <a:p>
            <a:pPr lvl="5"/>
            <a:endParaRPr lang="en-US" sz="2800" dirty="0"/>
          </a:p>
          <a:p>
            <a:pPr lvl="5"/>
            <a:r>
              <a:rPr lang="en-US" sz="2800" dirty="0"/>
              <a:t>From scratch </a:t>
            </a:r>
          </a:p>
          <a:p>
            <a:pPr lvl="5"/>
            <a:r>
              <a:rPr lang="en-US" sz="2800" dirty="0"/>
              <a:t>From a colleague</a:t>
            </a:r>
          </a:p>
          <a:p>
            <a:pPr lvl="5"/>
            <a:endParaRPr lang="en-US" sz="28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Canvas Commons</a:t>
            </a:r>
          </a:p>
          <a:p>
            <a:pPr lvl="0"/>
            <a:endParaRPr lang="en-US" sz="3600" dirty="0"/>
          </a:p>
          <a:p>
            <a:pPr lvl="0"/>
            <a:r>
              <a:rPr lang="en-US" sz="2800" dirty="0">
                <a:hlinkClick r:id="rId5"/>
              </a:rPr>
              <a:t>https://lor.instructure.com/resources/1ce8503908cc44f08da966f399331139?shared</a:t>
            </a:r>
            <a:endParaRPr lang="en-US" sz="2800" dirty="0"/>
          </a:p>
          <a:p>
            <a:pPr lvl="0"/>
            <a:r>
              <a:rPr lang="en-US" sz="2800" dirty="0">
                <a:hlinkClick r:id="rId6"/>
              </a:rPr>
              <a:t>https://lor.instructure.com/resources/2b015aa7fe9e4ad88d154e9a030a910f?shared</a:t>
            </a:r>
            <a:endParaRPr lang="en-US" sz="2800" dirty="0"/>
          </a:p>
          <a:p>
            <a:pPr lvl="0"/>
            <a:endParaRPr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53733304e_2_26" descr="Blue Background" title="Blue Background"/>
          <p:cNvSpPr/>
          <p:nvPr/>
        </p:nvSpPr>
        <p:spPr>
          <a:xfrm>
            <a:off x="0" y="-756023"/>
            <a:ext cx="17881500" cy="18528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0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353733304e_2_26"/>
          <p:cNvSpPr txBox="1"/>
          <p:nvPr/>
        </p:nvSpPr>
        <p:spPr>
          <a:xfrm>
            <a:off x="894081" y="-310194"/>
            <a:ext cx="15734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Time to Talk?</a:t>
            </a:r>
            <a:r>
              <a:rPr lang="en-US" sz="4000" dirty="0">
                <a:solidFill>
                  <a:schemeClr val="dk1"/>
                </a:solidFill>
              </a:rPr>
              <a:t>. </a:t>
            </a:r>
            <a:endParaRPr dirty="0"/>
          </a:p>
        </p:txBody>
      </p:sp>
      <p:sp>
        <p:nvSpPr>
          <p:cNvPr id="287" name="Google Shape;287;g1353733304e_2_26" descr="June 29 - July 1, 2022&#10;" title="June 29 - July 1, 2022"/>
          <p:cNvSpPr txBox="1"/>
          <p:nvPr/>
        </p:nvSpPr>
        <p:spPr>
          <a:xfrm>
            <a:off x="5805982" y="8621339"/>
            <a:ext cx="59103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288" name="Google Shape;288;g1353733304e_2_26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9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353733304e_2_26" descr="Orange Stripe" title="Orange Stripe"/>
          <p:cNvSpPr/>
          <p:nvPr/>
        </p:nvSpPr>
        <p:spPr>
          <a:xfrm>
            <a:off x="-10417" y="8456203"/>
            <a:ext cx="17892000" cy="330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1353733304e_2_26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1E607-F6D9-4D69-B848-C7E4E1E89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077" y="2329715"/>
            <a:ext cx="3396000" cy="3396000"/>
          </a:xfrm>
          <a:prstGeom prst="rect">
            <a:avLst/>
          </a:prstGeom>
        </p:spPr>
      </p:pic>
      <p:sp>
        <p:nvSpPr>
          <p:cNvPr id="11" name="Google Shape;191;p5">
            <a:extLst>
              <a:ext uri="{FF2B5EF4-FFF2-40B4-BE49-F238E27FC236}">
                <a16:creationId xmlns:a16="http://schemas.microsoft.com/office/drawing/2014/main" id="{FCF087C6-F862-4828-85FD-2E05E6E066A8}"/>
              </a:ext>
            </a:extLst>
          </p:cNvPr>
          <p:cNvSpPr txBox="1"/>
          <p:nvPr/>
        </p:nvSpPr>
        <p:spPr>
          <a:xfrm>
            <a:off x="5588001" y="3027076"/>
            <a:ext cx="1089912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Q&amp;A</a:t>
            </a:r>
            <a:endParaRPr sz="8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3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Contact Information (include Name, Email, Phone)</a:t>
            </a:r>
            <a:endParaRPr/>
          </a:p>
        </p:txBody>
      </p:sp>
      <p:sp>
        <p:nvSpPr>
          <p:cNvPr id="298" name="Google Shape;298;p8" descr="June 29 - July 1, 2022&#10;" title="June 29 - July 1, 2022"/>
          <p:cNvSpPr txBox="1"/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299" name="Google Shape;299;p8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6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8" descr="Orange Stripe" title="Orange Stripe"/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8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8"/>
          <p:cNvSpPr txBox="1"/>
          <p:nvPr/>
        </p:nvSpPr>
        <p:spPr>
          <a:xfrm>
            <a:off x="1137975" y="1946875"/>
            <a:ext cx="90405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Simantini</a:t>
            </a:r>
            <a:r>
              <a:rPr lang="en-US" sz="3200" dirty="0"/>
              <a:t> </a:t>
            </a:r>
            <a:r>
              <a:rPr lang="en-US" sz="3200" dirty="0" err="1"/>
              <a:t>Karve</a:t>
            </a:r>
            <a:endParaRPr lang="en-US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karves@smccd.edu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Kim Saccio 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sacciok@smccd.edu 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3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Learning Objectives</a:t>
            </a:r>
            <a:endParaRPr/>
          </a:p>
        </p:txBody>
      </p:sp>
      <p:sp>
        <p:nvSpPr>
          <p:cNvPr id="122" name="Google Shape;122;p2" descr="June 29 - July 1, 2022&#10;" title="June 29 - July 1, 2022"/>
          <p:cNvSpPr txBox="1"/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123" name="Google Shape;123;p2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6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 descr="Orange Stripe" title="Orange Stripe"/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4325441" y="3090223"/>
            <a:ext cx="13004616" cy="540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ts val="4000"/>
              <a:buChar char="●"/>
            </a:pPr>
            <a:r>
              <a:rPr lang="en-US" sz="4000" dirty="0">
                <a:solidFill>
                  <a:schemeClr val="dk1"/>
                </a:solidFill>
              </a:rPr>
              <a:t>Identify ways to facilitate peer-to-peer learning in online environment.</a:t>
            </a:r>
            <a:endParaRPr sz="4000" dirty="0">
              <a:solidFill>
                <a:schemeClr val="dk1"/>
              </a:solidFill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ts val="4000"/>
              <a:buChar char="●"/>
            </a:pPr>
            <a:r>
              <a:rPr lang="en-US" sz="4000" dirty="0">
                <a:solidFill>
                  <a:schemeClr val="dk1"/>
                </a:solidFill>
              </a:rPr>
              <a:t>List ways to use discussion boards effectively.  </a:t>
            </a:r>
            <a:endParaRPr sz="4000" dirty="0">
              <a:solidFill>
                <a:schemeClr val="dk1"/>
              </a:solidFill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ts val="4000"/>
              <a:buChar char="●"/>
            </a:pPr>
            <a:r>
              <a:rPr lang="en-US" sz="4000" dirty="0">
                <a:solidFill>
                  <a:schemeClr val="dk1"/>
                </a:solidFill>
              </a:rPr>
              <a:t>Discuss grading criteria for peer-to-peer learning.</a:t>
            </a:r>
          </a:p>
          <a:p>
            <a:pPr algn="r">
              <a:spcBef>
                <a:spcPts val="6600"/>
              </a:spcBef>
              <a:buClr>
                <a:schemeClr val="dk1"/>
              </a:buClr>
              <a:buSzPts val="4000"/>
            </a:pPr>
            <a:r>
              <a:rPr lang="en-US" sz="2400" dirty="0"/>
              <a:t>Note: Pictographs are courtesy </a:t>
            </a:r>
            <a:r>
              <a:rPr lang="en-US" sz="2400" dirty="0">
                <a:hlinkClick r:id="rId5"/>
              </a:rPr>
              <a:t>Sclera.be</a:t>
            </a:r>
            <a:r>
              <a:rPr lang="en-US" sz="2400" dirty="0"/>
              <a:t> under Creative Commons 2.0.</a:t>
            </a: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endParaRPr sz="40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D7520-2F77-425C-9099-E74219773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103" y="3259170"/>
            <a:ext cx="2662658" cy="2662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3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Background</a:t>
            </a:r>
            <a:endParaRPr dirty="0"/>
          </a:p>
        </p:txBody>
      </p:sp>
      <p:sp>
        <p:nvSpPr>
          <p:cNvPr id="133" name="Google Shape;133;p3" descr="June 29 - July 1, 2022&#10;" title="June 29 - July 1, 2022"/>
          <p:cNvSpPr txBox="1"/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134" name="Google Shape;134;p3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6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 descr="Orange Stripe" title="Orange Stripe"/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984250" y="1929350"/>
            <a:ext cx="15734400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ts val="3800"/>
              <a:buChar char="●"/>
            </a:pPr>
            <a:r>
              <a:rPr lang="en-US" sz="3800" dirty="0">
                <a:solidFill>
                  <a:schemeClr val="dk1"/>
                </a:solidFill>
                <a:highlight>
                  <a:schemeClr val="lt1"/>
                </a:highlight>
              </a:rPr>
              <a:t>Peer-to-peer (Collaborative) learning has a positive impact for students from minoritized groups (Freeman et al., 2014).</a:t>
            </a:r>
            <a:endParaRPr sz="3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●"/>
            </a:pPr>
            <a:r>
              <a:rPr lang="en-US" sz="3800" dirty="0">
                <a:solidFill>
                  <a:schemeClr val="dk1"/>
                </a:solidFill>
                <a:highlight>
                  <a:schemeClr val="lt1"/>
                </a:highlight>
              </a:rPr>
              <a:t>During the pandemic, students have missed opportunities for peer-to-peer learning. (Means &amp; </a:t>
            </a:r>
            <a:r>
              <a:rPr lang="en-US" sz="3800" dirty="0" err="1">
                <a:solidFill>
                  <a:schemeClr val="dk1"/>
                </a:solidFill>
                <a:highlight>
                  <a:schemeClr val="lt1"/>
                </a:highlight>
              </a:rPr>
              <a:t>Neisler</a:t>
            </a:r>
            <a:r>
              <a:rPr lang="en-US" sz="3800" dirty="0">
                <a:solidFill>
                  <a:schemeClr val="dk1"/>
                </a:solidFill>
                <a:highlight>
                  <a:schemeClr val="lt1"/>
                </a:highlight>
              </a:rPr>
              <a:t> 2021). </a:t>
            </a:r>
            <a:endParaRPr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3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36" dirty="0">
                <a:solidFill>
                  <a:srgbClr val="FFFFFF"/>
                </a:solidFill>
                <a:latin typeface="Aharoni" panose="02010803020104030203" pitchFamily="2" charset="-79"/>
                <a:ea typeface="Merriweather"/>
                <a:cs typeface="Aharoni" panose="02010803020104030203" pitchFamily="2" charset="-79"/>
                <a:sym typeface="Merriweather"/>
              </a:rPr>
              <a:t>Turn-N-Talk: Challenges</a:t>
            </a:r>
            <a:endParaRPr sz="4136" dirty="0">
              <a:solidFill>
                <a:srgbClr val="FFFFFF"/>
              </a:solidFill>
              <a:latin typeface="Aharoni" panose="02010803020104030203" pitchFamily="2" charset="-79"/>
              <a:ea typeface="Merriweather"/>
              <a:cs typeface="Aharoni" panose="02010803020104030203" pitchFamily="2" charset="-79"/>
              <a:sym typeface="Merriweather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1073681" y="1419056"/>
            <a:ext cx="15734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/>
          </a:p>
        </p:txBody>
      </p:sp>
      <p:sp>
        <p:nvSpPr>
          <p:cNvPr id="155" name="Google Shape;155;p4" descr="June 29 - July 1, 2022&#10;" title="June 29 - July 1, 2022"/>
          <p:cNvSpPr txBox="1"/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156" name="Google Shape;156;p4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6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 descr="Orange Stripe" title="Orange Stripe"/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4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/>
          <p:nvPr/>
        </p:nvSpPr>
        <p:spPr>
          <a:xfrm>
            <a:off x="4441371" y="1888299"/>
            <a:ext cx="11122178" cy="204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highlight>
                  <a:schemeClr val="lt1"/>
                </a:highlight>
              </a:rPr>
              <a:t>What were some of the challenges that you’ve faced in facilitating peer-to-peer interactions online?</a:t>
            </a:r>
            <a:endParaRPr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B49EB-4BC4-4B8A-8DE5-5FAB24C56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70" y="1993708"/>
            <a:ext cx="2839549" cy="28395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52af00bed_0_15" descr="Blue Background" title="Blue Background"/>
          <p:cNvSpPr/>
          <p:nvPr/>
        </p:nvSpPr>
        <p:spPr>
          <a:xfrm>
            <a:off x="0" y="-756023"/>
            <a:ext cx="17881500" cy="18528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0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36" dirty="0">
                <a:solidFill>
                  <a:srgbClr val="FFFFFF"/>
                </a:solidFill>
                <a:latin typeface="Aharoni" panose="02010803020104030203" pitchFamily="2" charset="-79"/>
                <a:ea typeface="Merriweather"/>
                <a:cs typeface="Aharoni" panose="02010803020104030203" pitchFamily="2" charset="-79"/>
                <a:sym typeface="Merriweather"/>
              </a:rPr>
              <a:t>Challenges</a:t>
            </a:r>
            <a:endParaRPr sz="4136" dirty="0">
              <a:solidFill>
                <a:srgbClr val="FFFFFF"/>
              </a:solidFill>
              <a:latin typeface="Aharoni" panose="02010803020104030203" pitchFamily="2" charset="-79"/>
              <a:ea typeface="Merriweather"/>
              <a:cs typeface="Aharoni" panose="02010803020104030203" pitchFamily="2" charset="-79"/>
              <a:sym typeface="Merriweather"/>
            </a:endParaRPr>
          </a:p>
        </p:txBody>
      </p:sp>
      <p:sp>
        <p:nvSpPr>
          <p:cNvPr id="165" name="Google Shape;165;g1352af00bed_0_15"/>
          <p:cNvSpPr txBox="1"/>
          <p:nvPr/>
        </p:nvSpPr>
        <p:spPr>
          <a:xfrm>
            <a:off x="1073681" y="1419056"/>
            <a:ext cx="157341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/>
          </a:p>
        </p:txBody>
      </p:sp>
      <p:sp>
        <p:nvSpPr>
          <p:cNvPr id="166" name="Google Shape;166;g1352af00bed_0_15" descr="June 29 - July 1, 2022&#10;" title="June 29 - July 1, 2022"/>
          <p:cNvSpPr txBox="1"/>
          <p:nvPr/>
        </p:nvSpPr>
        <p:spPr>
          <a:xfrm>
            <a:off x="5805982" y="8621339"/>
            <a:ext cx="59103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167" name="Google Shape;167;g1352af00bed_0_15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9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352af00bed_0_15" descr="Orange Stripe" title="Orange Stripe"/>
          <p:cNvSpPr/>
          <p:nvPr/>
        </p:nvSpPr>
        <p:spPr>
          <a:xfrm>
            <a:off x="-10417" y="8456203"/>
            <a:ext cx="17892000" cy="330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1352af00bed_0_15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352af00bed_0_15"/>
          <p:cNvSpPr txBox="1"/>
          <p:nvPr/>
        </p:nvSpPr>
        <p:spPr>
          <a:xfrm>
            <a:off x="1297350" y="1888300"/>
            <a:ext cx="14266200" cy="603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US" sz="4000" dirty="0">
                <a:solidFill>
                  <a:schemeClr val="dk1"/>
                </a:solidFill>
                <a:highlight>
                  <a:schemeClr val="lt1"/>
                </a:highlight>
              </a:rPr>
              <a:t>Technological Limitations</a:t>
            </a: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lvl="1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lang="en-US" sz="4000" dirty="0">
                <a:solidFill>
                  <a:schemeClr val="dk1"/>
                </a:solidFill>
                <a:highlight>
                  <a:schemeClr val="lt1"/>
                </a:highlight>
              </a:rPr>
              <a:t>Easily accessible and inexpensive technology</a:t>
            </a: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lvl="1" indent="-48260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ts val="4000"/>
              <a:buChar char="○"/>
            </a:pPr>
            <a:r>
              <a:rPr lang="en-US" sz="4000" dirty="0">
                <a:solidFill>
                  <a:schemeClr val="dk1"/>
                </a:solidFill>
                <a:highlight>
                  <a:schemeClr val="lt1"/>
                </a:highlight>
              </a:rPr>
              <a:t>Limitations of Chat platforms</a:t>
            </a: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US" sz="4000" dirty="0">
                <a:solidFill>
                  <a:schemeClr val="dk1"/>
                </a:solidFill>
                <a:highlight>
                  <a:schemeClr val="lt1"/>
                </a:highlight>
              </a:rPr>
              <a:t>Human Attitudes</a:t>
            </a: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lvl="1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lang="en-US" sz="4000" dirty="0">
                <a:solidFill>
                  <a:schemeClr val="dk1"/>
                </a:solidFill>
                <a:highlight>
                  <a:schemeClr val="lt1"/>
                </a:highlight>
              </a:rPr>
              <a:t>Avoidance </a:t>
            </a: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lvl="1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lang="en-US" sz="4000" dirty="0">
                <a:solidFill>
                  <a:schemeClr val="dk1"/>
                </a:solidFill>
                <a:highlight>
                  <a:schemeClr val="lt1"/>
                </a:highlight>
              </a:rPr>
              <a:t>Submission of incorrect information. </a:t>
            </a: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52af00bed_0_26" descr="Blue Background" title="Blue Background"/>
          <p:cNvSpPr/>
          <p:nvPr/>
        </p:nvSpPr>
        <p:spPr>
          <a:xfrm>
            <a:off x="0" y="-756023"/>
            <a:ext cx="17881500" cy="18528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0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36" dirty="0">
                <a:solidFill>
                  <a:srgbClr val="FFFFFF"/>
                </a:solidFill>
                <a:latin typeface="Aharoni" panose="02010803020104030203" pitchFamily="2" charset="-79"/>
                <a:ea typeface="Merriweather"/>
                <a:cs typeface="Aharoni" panose="02010803020104030203" pitchFamily="2" charset="-79"/>
                <a:sym typeface="Merriweather"/>
              </a:rPr>
              <a:t>Challenges</a:t>
            </a:r>
            <a:endParaRPr sz="4136" dirty="0">
              <a:solidFill>
                <a:srgbClr val="FFFFFF"/>
              </a:solidFill>
              <a:latin typeface="Aharoni" panose="02010803020104030203" pitchFamily="2" charset="-79"/>
              <a:ea typeface="Merriweather"/>
              <a:cs typeface="Aharoni" panose="02010803020104030203" pitchFamily="2" charset="-79"/>
              <a:sym typeface="Merriweather"/>
            </a:endParaRPr>
          </a:p>
        </p:txBody>
      </p:sp>
      <p:sp>
        <p:nvSpPr>
          <p:cNvPr id="176" name="Google Shape;176;g1352af00bed_0_26" descr="June 29 - July 1, 2022&#10;" title="June 29 - July 1, 2022"/>
          <p:cNvSpPr txBox="1"/>
          <p:nvPr/>
        </p:nvSpPr>
        <p:spPr>
          <a:xfrm>
            <a:off x="5805982" y="8621339"/>
            <a:ext cx="59103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177" name="Google Shape;177;g1352af00bed_0_26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9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352af00bed_0_26" descr="Orange Stripe" title="Orange Stripe"/>
          <p:cNvSpPr/>
          <p:nvPr/>
        </p:nvSpPr>
        <p:spPr>
          <a:xfrm>
            <a:off x="-10417" y="8456203"/>
            <a:ext cx="17892000" cy="330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1352af00bed_0_26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352af00bed_0_26"/>
          <p:cNvSpPr txBox="1"/>
          <p:nvPr/>
        </p:nvSpPr>
        <p:spPr>
          <a:xfrm>
            <a:off x="1297350" y="1888300"/>
            <a:ext cx="14266200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US" sz="4000" dirty="0">
                <a:solidFill>
                  <a:schemeClr val="dk1"/>
                </a:solidFill>
                <a:highlight>
                  <a:schemeClr val="lt1"/>
                </a:highlight>
              </a:rPr>
              <a:t>Interactions in online environment</a:t>
            </a: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US" sz="4000" dirty="0">
                <a:solidFill>
                  <a:schemeClr val="dk1"/>
                </a:solidFill>
                <a:highlight>
                  <a:schemeClr val="lt1"/>
                </a:highlight>
              </a:rPr>
              <a:t>Lack of demonstration/observation</a:t>
            </a: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US" sz="4000" dirty="0">
                <a:solidFill>
                  <a:schemeClr val="dk1"/>
                </a:solidFill>
                <a:highlight>
                  <a:schemeClr val="lt1"/>
                </a:highlight>
              </a:rPr>
              <a:t>Peer-to-peer learning </a:t>
            </a: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3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Turn-N-Talk: Solutions</a:t>
            </a:r>
            <a:endParaRPr dirty="0"/>
          </a:p>
        </p:txBody>
      </p:sp>
      <p:sp>
        <p:nvSpPr>
          <p:cNvPr id="187" name="Google Shape;187;p5" descr="June 29 - July 1, 2022&#10;" title="June 29 - July 1, 2022"/>
          <p:cNvSpPr txBox="1"/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188" name="Google Shape;188;p5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6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" descr="Orange Stripe" title="Orange Stripe"/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5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 txBox="1"/>
          <p:nvPr/>
        </p:nvSpPr>
        <p:spPr>
          <a:xfrm>
            <a:off x="4325440" y="2073450"/>
            <a:ext cx="11987509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What are some of the solutions you have employed in your classrooms? </a:t>
            </a:r>
            <a:endParaRPr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8BDAD-1237-4F02-977E-852C2116A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81" y="2069675"/>
            <a:ext cx="2839549" cy="2839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3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Comparing F2F Activities with Online Learning</a:t>
            </a:r>
            <a:endParaRPr dirty="0"/>
          </a:p>
        </p:txBody>
      </p:sp>
      <p:sp>
        <p:nvSpPr>
          <p:cNvPr id="198" name="Google Shape;198;p6" descr="June 29 - July 1, 2022&#10;" title="June 29 - July 1, 2022"/>
          <p:cNvSpPr txBox="1"/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199" name="Google Shape;199;p6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6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 descr="Orange Stripe" title="Orange Stripe"/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6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C149A-ADD7-46F9-B474-682724E63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06422"/>
              </p:ext>
            </p:extLst>
          </p:nvPr>
        </p:nvGraphicFramePr>
        <p:xfrm>
          <a:off x="894080" y="1751997"/>
          <a:ext cx="16044091" cy="644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532">
                  <a:extLst>
                    <a:ext uri="{9D8B030D-6E8A-4147-A177-3AD203B41FA5}">
                      <a16:colId xmlns:a16="http://schemas.microsoft.com/office/drawing/2014/main" val="3691010920"/>
                    </a:ext>
                  </a:extLst>
                </a:gridCol>
                <a:gridCol w="8290559">
                  <a:extLst>
                    <a:ext uri="{9D8B030D-6E8A-4147-A177-3AD203B41FA5}">
                      <a16:colId xmlns:a16="http://schemas.microsoft.com/office/drawing/2014/main" val="3659839412"/>
                    </a:ext>
                  </a:extLst>
                </a:gridCol>
              </a:tblGrid>
              <a:tr h="1361188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dk1"/>
                        </a:buClr>
                        <a:buSzPts val="4000"/>
                      </a:pPr>
                      <a:r>
                        <a:rPr lang="en-US" sz="4000" b="1" dirty="0">
                          <a:solidFill>
                            <a:schemeClr val="bg1"/>
                          </a:solidFill>
                        </a:rPr>
                        <a:t>Face to Face: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bg1"/>
                          </a:solidFill>
                        </a:rPr>
                        <a:t>Online:</a:t>
                      </a:r>
                    </a:p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31434"/>
                  </a:ext>
                </a:extLst>
              </a:tr>
              <a:tr h="1258056">
                <a:tc>
                  <a:txBody>
                    <a:bodyPr/>
                    <a:lstStyle/>
                    <a:p>
                      <a:r>
                        <a:rPr lang="en-US" sz="4000" dirty="0"/>
                        <a:t>Interactive lectures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Lectures have delayed 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08036"/>
                  </a:ext>
                </a:extLst>
              </a:tr>
              <a:tr h="1843197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dk1"/>
                          </a:solidFill>
                        </a:rPr>
                        <a:t>Order and pace determined by the instructor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</a:rPr>
                        <a:t>Order and pace determined by the learner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457131"/>
                  </a:ext>
                </a:extLst>
              </a:tr>
              <a:tr h="728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 dirty="0"/>
                        <a:t>Classroom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Virtual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48133"/>
                  </a:ext>
                </a:extLst>
              </a:tr>
              <a:tr h="1258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</a:rPr>
                        <a:t>Role plays  and demonstrations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Videos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786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 descr="Blue Background" title="Blue Background"/>
          <p:cNvSpPr/>
          <p:nvPr/>
        </p:nvSpPr>
        <p:spPr>
          <a:xfrm>
            <a:off x="0" y="-756023"/>
            <a:ext cx="17881600" cy="1852696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330200" dist="50800" dir="5400000" sx="102000" sy="102000" algn="t" rotWithShape="0">
              <a:srgbClr val="000000">
                <a:alpha val="27843"/>
              </a:srgbClr>
            </a:outerShdw>
          </a:effectLst>
        </p:spPr>
        <p:txBody>
          <a:bodyPr spcFirstLastPara="1" wrap="square" lIns="168275" tIns="84150" rIns="168275" bIns="84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894081" y="-310194"/>
            <a:ext cx="15734241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1"/>
              <a:buFont typeface="Aharoni"/>
              <a:buNone/>
            </a:pPr>
            <a:r>
              <a:rPr lang="en-US" sz="4601" dirty="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Characteristics of Peer Interactions</a:t>
            </a:r>
            <a:endParaRPr dirty="0"/>
          </a:p>
        </p:txBody>
      </p:sp>
      <p:sp>
        <p:nvSpPr>
          <p:cNvPr id="210" name="Google Shape;210;p7" descr="June 29 - July 1, 2022&#10;" title="June 29 - July 1, 2022"/>
          <p:cNvSpPr txBox="1"/>
          <p:nvPr/>
        </p:nvSpPr>
        <p:spPr>
          <a:xfrm>
            <a:off x="5805982" y="8621339"/>
            <a:ext cx="5910444" cy="1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8275" tIns="84150" rIns="168275" bIns="8415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99"/>
              <a:buFont typeface="Arial"/>
              <a:buNone/>
            </a:pPr>
            <a:r>
              <a:rPr lang="en-US" sz="229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June 29 - July 1, 2022</a:t>
            </a:r>
            <a:endParaRPr/>
          </a:p>
        </p:txBody>
      </p:sp>
      <p:pic>
        <p:nvPicPr>
          <p:cNvPr id="211" name="Google Shape;211;p7" descr="CCC TechConnect Logo" title="CCC TechConnec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5172" y="8903792"/>
            <a:ext cx="4841516" cy="9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 descr="Orange Stripe" title="Orange Stripe"/>
          <p:cNvSpPr/>
          <p:nvPr/>
        </p:nvSpPr>
        <p:spPr>
          <a:xfrm>
            <a:off x="-10417" y="8456203"/>
            <a:ext cx="17892017" cy="33026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7" descr="Online Teaching Conference Logo" title="Online Teaching Conferenc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077" y="8758213"/>
            <a:ext cx="2592364" cy="12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/>
          <p:cNvSpPr txBox="1"/>
          <p:nvPr/>
        </p:nvSpPr>
        <p:spPr>
          <a:xfrm>
            <a:off x="4325441" y="2089800"/>
            <a:ext cx="11117758" cy="403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08000" algn="l" rtl="0">
              <a:spcBef>
                <a:spcPts val="0"/>
              </a:spcBef>
              <a:spcAft>
                <a:spcPts val="3600"/>
              </a:spcAft>
              <a:buClr>
                <a:srgbClr val="2D3B45"/>
              </a:buClr>
              <a:buSzPts val="4000"/>
              <a:buChar char="•"/>
            </a:pPr>
            <a:r>
              <a:rPr lang="en-US" sz="4000" b="1" dirty="0">
                <a:solidFill>
                  <a:srgbClr val="2D3B45"/>
                </a:solidFill>
              </a:rPr>
              <a:t>Zoom Sessions - </a:t>
            </a:r>
            <a:r>
              <a:rPr lang="en-US" sz="4000" dirty="0">
                <a:solidFill>
                  <a:srgbClr val="2D3B45"/>
                </a:solidFill>
              </a:rPr>
              <a:t>Synchronous</a:t>
            </a:r>
            <a:endParaRPr sz="4000" dirty="0">
              <a:solidFill>
                <a:srgbClr val="2D3B45"/>
              </a:solidFill>
            </a:endParaRPr>
          </a:p>
          <a:p>
            <a:pPr marL="457200" lvl="0" indent="-508000" algn="l" rtl="0">
              <a:spcBef>
                <a:spcPts val="0"/>
              </a:spcBef>
              <a:spcAft>
                <a:spcPts val="3600"/>
              </a:spcAft>
              <a:buClr>
                <a:srgbClr val="2D3B45"/>
              </a:buClr>
              <a:buSzPts val="4000"/>
              <a:buChar char="•"/>
            </a:pPr>
            <a:r>
              <a:rPr lang="en-US" sz="4000" b="1" dirty="0">
                <a:solidFill>
                  <a:srgbClr val="2D3B45"/>
                </a:solidFill>
              </a:rPr>
              <a:t>Review submissions - </a:t>
            </a:r>
            <a:r>
              <a:rPr lang="en-US" sz="4000" dirty="0">
                <a:solidFill>
                  <a:srgbClr val="2D3B45"/>
                </a:solidFill>
              </a:rPr>
              <a:t>Asynchronous but can be intimidating. </a:t>
            </a:r>
            <a:endParaRPr sz="4000" dirty="0">
              <a:solidFill>
                <a:srgbClr val="2D3B45"/>
              </a:solidFill>
            </a:endParaRPr>
          </a:p>
          <a:p>
            <a:pPr marL="457200" lvl="0" indent="-508000" algn="l" rtl="0">
              <a:spcBef>
                <a:spcPts val="0"/>
              </a:spcBef>
              <a:spcAft>
                <a:spcPts val="3600"/>
              </a:spcAft>
              <a:buClr>
                <a:srgbClr val="2D3B45"/>
              </a:buClr>
              <a:buSzPts val="4000"/>
              <a:buChar char="•"/>
            </a:pPr>
            <a:r>
              <a:rPr lang="en-US" sz="4000" b="1" dirty="0">
                <a:solidFill>
                  <a:srgbClr val="2D3B45"/>
                </a:solidFill>
              </a:rPr>
              <a:t>Discussion boards - </a:t>
            </a:r>
            <a:r>
              <a:rPr lang="en-US" sz="4000" dirty="0">
                <a:solidFill>
                  <a:srgbClr val="2D3B45"/>
                </a:solidFill>
              </a:rPr>
              <a:t>Asynchronous</a:t>
            </a:r>
            <a:endParaRPr sz="4000" dirty="0">
              <a:solidFill>
                <a:srgbClr val="2D3B4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79E1C-4E3F-449E-8624-094BE79CE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81" y="2286435"/>
            <a:ext cx="2647405" cy="2647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802</Words>
  <Application>Microsoft Macintosh PowerPoint</Application>
  <PresentationFormat>Custom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Arimo</vt:lpstr>
      <vt:lpstr>Avenir</vt:lpstr>
      <vt:lpstr>Calibri</vt:lpstr>
      <vt:lpstr>Arial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Karve, Simantini</cp:lastModifiedBy>
  <cp:revision>15</cp:revision>
  <dcterms:created xsi:type="dcterms:W3CDTF">2022-04-20T01:06:58Z</dcterms:created>
  <dcterms:modified xsi:type="dcterms:W3CDTF">2022-06-21T20:11:10Z</dcterms:modified>
</cp:coreProperties>
</file>