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0" r:id="rId5"/>
    <p:sldMasterId id="2147483724" r:id="rId6"/>
  </p:sldMasterIdLst>
  <p:notesMasterIdLst>
    <p:notesMasterId r:id="rId22"/>
  </p:notesMasterIdLst>
  <p:sldIdLst>
    <p:sldId id="256" r:id="rId7"/>
    <p:sldId id="279" r:id="rId8"/>
    <p:sldId id="271" r:id="rId9"/>
    <p:sldId id="267" r:id="rId10"/>
    <p:sldId id="270" r:id="rId11"/>
    <p:sldId id="281" r:id="rId12"/>
    <p:sldId id="261" r:id="rId13"/>
    <p:sldId id="278" r:id="rId14"/>
    <p:sldId id="283" r:id="rId15"/>
    <p:sldId id="284" r:id="rId16"/>
    <p:sldId id="260" r:id="rId17"/>
    <p:sldId id="262" r:id="rId18"/>
    <p:sldId id="275" r:id="rId19"/>
    <p:sldId id="28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39ACB-A961-4EC8-816A-BB8762496E08}" v="10" dt="2022-06-22T00:10:50.614"/>
    <p1510:client id="{D0B37BEA-9989-4719-BBCB-60DE54667C5B}" v="330" dt="2022-06-22T00:00:13.26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C48-84F8-497B-968D-69B5061132B2}" type="datetimeFigureOut">
              <a:rPr lang="en-US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9B6D-D192-4CE3-8D16-966E92CD0A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Focus on learning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Opportunities for redemption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Motivational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Customized learning experience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Accurate grades that reflect learning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Outcome assessment aligns with grades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Better relationships with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9B6D-D192-4CE3-8D16-966E92CD0A8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Mistakes are not only important to learning but learning cannot occur WITHOUT mistakes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When students lose points for mistakes DURING the learning process, the message is that mistakes are NEVER acceptable. </a:t>
            </a:r>
            <a:endParaRPr lang="en-US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These high expectations can often lead to cheating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9B6D-D192-4CE3-8D16-966E92CD0A8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Using points to motivate students assumes that extrinsic motivation- rewards and consequences provided by the teacher – is the most effective way to promote learning.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However, research show that extrinsic rewards are not an effective motivation strategy for authentic learning.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9B6D-D192-4CE3-8D16-966E92CD0A8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Be based on valid evidence of a student's content knowledge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Provide all students an opportunity to succeed regardless of their environment</a:t>
            </a:r>
            <a:endParaRPr lang="en-US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What are the environmental factors that hinder success that we can control by simply thinking about our accurate grades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Ie extra credit for attending some additional event on campus--&gt; what about those students who work other jobs? Childcare? Transportation?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9B6D-D192-4CE3-8D16-966E92CD0A8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 many teachers would disagree with these statements. It not something we would say "yeah, I like my grades to be complicated based on bad math and tied to arbitrary things" But why are our grades NOT these things. </a:t>
            </a:r>
          </a:p>
          <a:p>
            <a:r>
              <a:rPr lang="en-US">
                <a:cs typeface="Calibri"/>
              </a:rPr>
              <a:t>Elaborate on time management issues and good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9B6D-D192-4CE3-8D16-966E92CD0A8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1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3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1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5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5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4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6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752" r:id="rId3"/>
    <p:sldLayoutId id="2147483753" r:id="rId4"/>
    <p:sldLayoutId id="2147483754" r:id="rId5"/>
    <p:sldLayoutId id="2147483760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6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tablet-dictionary/s/skill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rederickhomesforsale/16241388115/in/photolist-qKcmR2-oQLQ5e-ai4ixM-j1qNE-68n7Dg-4P4LK9-4NZw4R-4NZw6v-bEywXi-4seWNh-4P4LE3-4P4LRE-4P4LPE-4NZwhM-4NZwnH-4NZwti-4P4LBj-4NZwrg-4P4M1N-4NZwan-4NZwut-4P4Lv3-4P4LMY-4NZvVt-4P4LHj-4P4LNU-4P4Lp3-4NZwrX-4NZwvF-4NZvTV-4NZvXB-4NZwAK-4NZwfV-4P4M3G-4P4Loq-4NZwwr-4NZwsP-4NZwBX-4P4Lry-4NZwdV-6wqUZK-j4ozjA-4P4LSW-4NZw8r-4NZwyV-4NZwiv-4P4LsN-4P4LtG-4P4LxG-91TRjh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ana.com/courage-willingness-tr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taintor@reedleycollege.edu" TargetMode="External"/><Relationship Id="rId2" Type="http://schemas.openxmlformats.org/officeDocument/2006/relationships/hyperlink" Target="mailto:Julie.keheo@reedleycolleg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.paris@canyon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henspark.com/miscellaneous/10-most-common-blogging-mistakes-in-depth-101-2011091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peoplematters.in/blog/culture/heres-how-you-can-de-bias-your-workplace-2078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networkofeducators.org/2020/09/17/learning-goals-learning-objectives-and-backward-design-oh-my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A plant growing in the gaps of a path">
            <a:extLst>
              <a:ext uri="{FF2B5EF4-FFF2-40B4-BE49-F238E27FC236}">
                <a16:creationId xmlns:a16="http://schemas.microsoft.com/office/drawing/2014/main" id="{B7705BF2-3996-44AA-8B05-D26BBEF6D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8" r="1" b="9708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A Journey Toward Equitable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3998"/>
            <a:ext cx="5334000" cy="762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Online Teaching Conference 2022</a:t>
            </a:r>
            <a:endParaRPr lang="en-US"/>
          </a:p>
          <a:p>
            <a:pPr algn="l"/>
            <a:r>
              <a:rPr lang="en-US"/>
              <a:t>Amanda Taintor, Julie Kehoe, &amp; Jennifer Paris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0FAC3-3817-FD26-3D25-B0D3EC73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Skill Outcome Alignment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23CE-A8E0-3E6F-66A8-B4E62F0A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0" i="0">
                <a:effectLst/>
                <a:latin typeface="Lato Extended"/>
              </a:rPr>
              <a:t> </a:t>
            </a:r>
          </a:p>
          <a:p>
            <a:pPr marL="0" indent="0" rtl="0">
              <a:buNone/>
            </a:pPr>
            <a:r>
              <a:rPr lang="en-US" sz="1900" b="1" i="0">
                <a:effectLst/>
                <a:latin typeface="Lato Extended"/>
              </a:rPr>
              <a:t>SLO 1: Demonstrate strategies to promote healthy relationships in the care and education of infants and toddlers</a:t>
            </a:r>
            <a:endParaRPr lang="en-US" sz="1900" b="0" i="0">
              <a:effectLst/>
              <a:latin typeface="Lato Extended"/>
            </a:endParaRPr>
          </a:p>
          <a:p>
            <a:pPr rtl="0"/>
            <a:r>
              <a:rPr lang="en-US" sz="1900" b="0" i="0">
                <a:effectLst/>
                <a:latin typeface="Lato Extended"/>
              </a:rPr>
              <a:t>Skill 1.1 Attachment</a:t>
            </a:r>
          </a:p>
          <a:p>
            <a:pPr rtl="0"/>
            <a:r>
              <a:rPr lang="en-US" sz="1900" b="0" i="0">
                <a:effectLst/>
                <a:latin typeface="Lato Extended"/>
              </a:rPr>
              <a:t>Skill 1.2 Caregiver Responsiveness</a:t>
            </a:r>
          </a:p>
          <a:p>
            <a:pPr rtl="0"/>
            <a:r>
              <a:rPr lang="en-US" sz="1900" b="0" i="0">
                <a:effectLst/>
                <a:latin typeface="Lato Extended"/>
              </a:rPr>
              <a:t>Skill 1.3 Connecting Routine Care to Relationships</a:t>
            </a:r>
          </a:p>
          <a:p>
            <a:pPr rtl="0"/>
            <a:r>
              <a:rPr lang="en-US" sz="1900" b="0" i="0">
                <a:effectLst/>
                <a:latin typeface="Lato Extended"/>
              </a:rPr>
              <a:t>Skill 1.4 Identify Reciprocal Communication</a:t>
            </a:r>
          </a:p>
          <a:p>
            <a:pPr rtl="0"/>
            <a:r>
              <a:rPr lang="en-US" sz="1900" b="0" i="0">
                <a:effectLst/>
                <a:latin typeface="Lato Extended"/>
              </a:rPr>
              <a:t>Skill 1.5 Identifying Principles of Practice</a:t>
            </a:r>
          </a:p>
          <a:p>
            <a:pPr rtl="0"/>
            <a:r>
              <a:rPr lang="en-US" sz="1900" b="0" i="0">
                <a:effectLst/>
                <a:latin typeface="Lato Extended"/>
              </a:rPr>
              <a:t>Skill 1.6 Respectful Caregiver Interactions</a:t>
            </a:r>
          </a:p>
          <a:p>
            <a:endParaRPr lang="en-US" sz="1900"/>
          </a:p>
        </p:txBody>
      </p:sp>
      <p:pic>
        <p:nvPicPr>
          <p:cNvPr id="5" name="Picture 5" descr="skill">
            <a:extLst>
              <a:ext uri="{FF2B5EF4-FFF2-40B4-BE49-F238E27FC236}">
                <a16:creationId xmlns:a16="http://schemas.microsoft.com/office/drawing/2014/main" id="{D344220D-7F49-647C-E2F0-372F2BAAC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61" r="-1" b="-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AA959-46E1-ABF1-82F3-98E3432F294B}"/>
              </a:ext>
            </a:extLst>
          </p:cNvPr>
          <p:cNvSpPr txBox="1"/>
          <p:nvPr/>
        </p:nvSpPr>
        <p:spPr>
          <a:xfrm>
            <a:off x="9029286" y="5976908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13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hand holding a pen and shading circles on a sheet">
            <a:extLst>
              <a:ext uri="{FF2B5EF4-FFF2-40B4-BE49-F238E27FC236}">
                <a16:creationId xmlns:a16="http://schemas.microsoft.com/office/drawing/2014/main" id="{624199E8-ADE6-6A5B-D19A-9D449203A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59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/>
              <a:t>Flexible Deadlines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95376" y="3295649"/>
            <a:ext cx="4629150" cy="19240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/>
              <a:t>"due dates" to keep on pace </a:t>
            </a:r>
          </a:p>
          <a:p>
            <a:pPr marL="342900" indent="-342900"/>
            <a:r>
              <a:rPr lang="en-US" sz="2000"/>
              <a:t>No need to request extensions</a:t>
            </a:r>
          </a:p>
          <a:p>
            <a:pPr marL="342900" indent="-342900"/>
            <a:r>
              <a:rPr lang="en-US" sz="2000"/>
              <a:t>Time Management Skills (the good and the bad)</a:t>
            </a:r>
          </a:p>
          <a:p>
            <a:pPr marL="0" indent="0">
              <a:buNone/>
            </a:pPr>
            <a:endParaRPr lang="en-US" sz="2000"/>
          </a:p>
          <a:p>
            <a:pPr marL="342900" indent="-34290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322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1" y="1163594"/>
            <a:ext cx="6095999" cy="747234"/>
          </a:xfrm>
        </p:spPr>
        <p:txBody>
          <a:bodyPr anchor="b">
            <a:normAutofit fontScale="90000"/>
          </a:bodyPr>
          <a:lstStyle/>
          <a:p>
            <a:r>
              <a:rPr lang="en-US"/>
              <a:t>Feedback &amp; Communication</a:t>
            </a:r>
          </a:p>
        </p:txBody>
      </p:sp>
      <p:pic>
        <p:nvPicPr>
          <p:cNvPr id="4" name="Picture 5" descr="elementary aged child posed with arms above head and cape">
            <a:extLst>
              <a:ext uri="{FF2B5EF4-FFF2-40B4-BE49-F238E27FC236}">
                <a16:creationId xmlns:a16="http://schemas.microsoft.com/office/drawing/2014/main" id="{825E234E-43C2-4BA1-8C78-5C8FDB564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130" r="15537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334001" y="2045917"/>
            <a:ext cx="6095999" cy="4050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Detailed rubrics</a:t>
            </a:r>
          </a:p>
          <a:p>
            <a:r>
              <a:rPr lang="en-US" sz="3600"/>
              <a:t>Provide feedback</a:t>
            </a:r>
          </a:p>
          <a:p>
            <a:r>
              <a:rPr lang="en-US" sz="3600"/>
              <a:t>Consistent narrative</a:t>
            </a:r>
          </a:p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E9AAE-239B-497A-9ED0-82E07691801D}"/>
              </a:ext>
            </a:extLst>
          </p:cNvPr>
          <p:cNvSpPr txBox="1"/>
          <p:nvPr/>
        </p:nvSpPr>
        <p:spPr>
          <a:xfrm>
            <a:off x="9876944" y="6657945"/>
            <a:ext cx="231505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17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B230C-D1A6-7783-9C5C-749B846C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Rubric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309111-E201-5EF8-06D7-73CFC1335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1555"/>
              </p:ext>
            </p:extLst>
          </p:nvPr>
        </p:nvGraphicFramePr>
        <p:xfrm>
          <a:off x="320040" y="2963168"/>
          <a:ext cx="11496820" cy="300572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299364">
                  <a:extLst>
                    <a:ext uri="{9D8B030D-6E8A-4147-A177-3AD203B41FA5}">
                      <a16:colId xmlns:a16="http://schemas.microsoft.com/office/drawing/2014/main" val="367526607"/>
                    </a:ext>
                  </a:extLst>
                </a:gridCol>
                <a:gridCol w="2299364">
                  <a:extLst>
                    <a:ext uri="{9D8B030D-6E8A-4147-A177-3AD203B41FA5}">
                      <a16:colId xmlns:a16="http://schemas.microsoft.com/office/drawing/2014/main" val="129889429"/>
                    </a:ext>
                  </a:extLst>
                </a:gridCol>
                <a:gridCol w="2299364">
                  <a:extLst>
                    <a:ext uri="{9D8B030D-6E8A-4147-A177-3AD203B41FA5}">
                      <a16:colId xmlns:a16="http://schemas.microsoft.com/office/drawing/2014/main" val="2625085443"/>
                    </a:ext>
                  </a:extLst>
                </a:gridCol>
                <a:gridCol w="2299364">
                  <a:extLst>
                    <a:ext uri="{9D8B030D-6E8A-4147-A177-3AD203B41FA5}">
                      <a16:colId xmlns:a16="http://schemas.microsoft.com/office/drawing/2014/main" val="1602501155"/>
                    </a:ext>
                  </a:extLst>
                </a:gridCol>
                <a:gridCol w="2299364">
                  <a:extLst>
                    <a:ext uri="{9D8B030D-6E8A-4147-A177-3AD203B41FA5}">
                      <a16:colId xmlns:a16="http://schemas.microsoft.com/office/drawing/2014/main" val="1576364171"/>
                    </a:ext>
                  </a:extLst>
                </a:gridCol>
              </a:tblGrid>
              <a:tr h="4657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cap="none" spc="0" noProof="0">
                          <a:solidFill>
                            <a:schemeClr val="bg1"/>
                          </a:solidFill>
                          <a:latin typeface="Calibri"/>
                        </a:rPr>
                        <a:t>0 - Insufficient Evidence</a:t>
                      </a:r>
                      <a:endParaRPr lang="en-US" sz="15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27911" marR="187539" marT="98393" marB="9839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1 - Not Yet Met Standard</a:t>
                      </a:r>
                    </a:p>
                  </a:txBody>
                  <a:tcPr marL="127911" marR="187539" marT="98393" marB="9839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2 - Approaching Standard</a:t>
                      </a:r>
                    </a:p>
                  </a:txBody>
                  <a:tcPr marL="127911" marR="187539" marT="98393" marB="9839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3 - Met Standard</a:t>
                      </a:r>
                    </a:p>
                  </a:txBody>
                  <a:tcPr marL="127911" marR="187539" marT="98393" marB="9839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cap="none" spc="0" noProof="0">
                          <a:solidFill>
                            <a:schemeClr val="bg1"/>
                          </a:solidFill>
                          <a:latin typeface="Calibri"/>
                        </a:rPr>
                        <a:t>4 - Exceeds Standard</a:t>
                      </a:r>
                      <a:endParaRPr lang="en-US" sz="15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27911" marR="187539" marT="98393" marB="9839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50587"/>
                  </a:ext>
                </a:extLst>
              </a:tr>
              <a:tr h="2540000"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No meaningful work submitted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Did not use integration by parts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Correct answer may have been given with no work to support it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7911" marR="187539" marT="98393" marB="9839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Identified that Integration by Parts should be used.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Did not correctly choose u, du, dv, and v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The integral was not setup and correctly.</a:t>
                      </a:r>
                    </a:p>
                  </a:txBody>
                  <a:tcPr marL="127911" marR="187539" marT="98393" marB="9839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Used the correct u, du, dv, and v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The integral was not  integrated correctly.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Too many steps were missing to provide a clear explanation of the solution.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7911" marR="187539" marT="98393" marB="9839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Used the correct u, du, dv, and v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The integral was setup and integrated correctly with some steps missing or minor mistakes present.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Algebraic mistakes may be present.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7911" marR="187539" marT="98393" marB="9839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Correctly identified and labeled u, du, dv, and v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The integral was setup and integrated correctly without skipping steps 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500" b="0" i="0" u="none" strike="noStrike" cap="none" spc="0" noProof="0">
                          <a:solidFill>
                            <a:schemeClr val="tx1"/>
                          </a:solidFill>
                          <a:latin typeface="Calibri"/>
                        </a:rPr>
                        <a:t>Minor arithmetic  mistakes may be present.</a:t>
                      </a:r>
                      <a:endParaRPr lang="en-US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7911" marR="187539" marT="98393" marB="9839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357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DB81CD-FF5C-EF62-AEB7-005814FCAD21}"/>
              </a:ext>
            </a:extLst>
          </p:cNvPr>
          <p:cNvSpPr txBox="1"/>
          <p:nvPr/>
        </p:nvSpPr>
        <p:spPr>
          <a:xfrm>
            <a:off x="324929" y="2490635"/>
            <a:ext cx="11441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Integration by Parts</a:t>
            </a:r>
            <a:r>
              <a:rPr lang="en-US" sz="2000">
                <a:ea typeface="+mn-lt"/>
                <a:cs typeface="+mn-lt"/>
              </a:rPr>
              <a:t>: Identify when to use integration by parts and implement the technique.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46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0461C-6962-0454-ED3A-D6A0A3B0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Retakes and Submissions</a:t>
            </a:r>
            <a:endParaRPr lang="en-US" sz="4800"/>
          </a:p>
        </p:txBody>
      </p:sp>
      <p:pic>
        <p:nvPicPr>
          <p:cNvPr id="18" name="Picture 18" descr="Courage etched on rock">
            <a:extLst>
              <a:ext uri="{FF2B5EF4-FFF2-40B4-BE49-F238E27FC236}">
                <a16:creationId xmlns:a16="http://schemas.microsoft.com/office/drawing/2014/main" id="{F661A475-72FA-2CBD-517E-5B6C9BF1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615" b="14078"/>
          <a:stretch/>
        </p:blipFill>
        <p:spPr>
          <a:xfrm>
            <a:off x="-1" y="10"/>
            <a:ext cx="12228129" cy="4666928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17616B9-CEC8-D9C7-072E-A62CDE03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cs typeface="Calibri"/>
              </a:rPr>
              <a:t>Submit --&gt; Feedback--&gt; Submit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E4370-1986-B463-7507-4157FF669BD0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8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AFCD-C7E5-4F4C-B999-DBC21776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9B41-60D3-4E56-947D-A51EB606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Julie.kehoe@reedleycollege.edu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Amanda.taintor@reedleycollege.edu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4"/>
              </a:rPr>
              <a:t>jennifer.paris@canyons.edu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BCD383-9764-2F13-378C-3ECF4CEF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>
                <a:cs typeface="Calibri Light"/>
              </a:rPr>
              <a:t>Issues with Traditional Grading &amp;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14BB-2604-C641-6CC5-04FD419D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Focused on point earning</a:t>
            </a:r>
          </a:p>
          <a:p>
            <a:r>
              <a:rPr lang="en-US" sz="2400" dirty="0">
                <a:cs typeface="Calibri"/>
              </a:rPr>
              <a:t>Some students give up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Grades didn't reflect what students had learned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Outcome assessment and grades didn't align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Enforcement of rules got in the way of building relationships with students</a:t>
            </a:r>
          </a:p>
          <a:p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74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7D70-CCAB-4B5C-9C3F-26ACC692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459103"/>
            <a:ext cx="6095999" cy="1624055"/>
          </a:xfrm>
        </p:spPr>
        <p:txBody>
          <a:bodyPr anchor="b">
            <a:normAutofit/>
          </a:bodyPr>
          <a:lstStyle/>
          <a:p>
            <a:r>
              <a:rPr lang="en-US" dirty="0"/>
              <a:t>Risk Taking and Growth Mindset</a:t>
            </a:r>
          </a:p>
        </p:txBody>
      </p:sp>
      <p:sp useBgFill="1">
        <p:nvSpPr>
          <p:cNvPr id="17" name="Rectangle 16" descr="Decorative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ncil eraser&#10;&#10;">
            <a:extLst>
              <a:ext uri="{FF2B5EF4-FFF2-40B4-BE49-F238E27FC236}">
                <a16:creationId xmlns:a16="http://schemas.microsoft.com/office/drawing/2014/main" id="{070E807F-DAD6-429D-80C4-679EB82C4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241" r="37092" b="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1F47-8EBB-49BC-B16F-73DD0FDE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49" y="2501660"/>
            <a:ext cx="6570451" cy="3594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When everything is graded then there is no safe place for mistakes</a:t>
            </a:r>
            <a:endParaRPr lang="en-US"/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ea typeface="+mn-lt"/>
              <a:cs typeface="+mn-lt"/>
            </a:endParaRPr>
          </a:p>
          <a:p>
            <a:r>
              <a:rPr lang="en-US" sz="2600">
                <a:ea typeface="+mn-lt"/>
                <a:cs typeface="+mn-lt"/>
              </a:rPr>
              <a:t>But learning cannot occur WITHOUT mistakes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Leads to cheating</a:t>
            </a:r>
          </a:p>
          <a:p>
            <a:endParaRPr lang="en-US" sz="2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CA273-E4B8-4D5C-93A7-8BB622B59282}"/>
              </a:ext>
            </a:extLst>
          </p:cNvPr>
          <p:cNvSpPr txBox="1"/>
          <p:nvPr/>
        </p:nvSpPr>
        <p:spPr>
          <a:xfrm>
            <a:off x="5484841" y="3397179"/>
            <a:ext cx="28019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Arial"/>
              </a:rPr>
              <a:t>Losing points for mistakes DURING the learning process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8C915-0FBF-44F9-BCB5-80CDCD86E9B5}"/>
              </a:ext>
            </a:extLst>
          </p:cNvPr>
          <p:cNvSpPr txBox="1"/>
          <p:nvPr/>
        </p:nvSpPr>
        <p:spPr>
          <a:xfrm>
            <a:off x="8332424" y="3815508"/>
            <a:ext cx="631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Arial"/>
              </a:rPr>
              <a:t> = 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F97AF-0A19-4C3B-97BF-8E38F01CD685}"/>
              </a:ext>
            </a:extLst>
          </p:cNvPr>
          <p:cNvSpPr txBox="1"/>
          <p:nvPr/>
        </p:nvSpPr>
        <p:spPr>
          <a:xfrm>
            <a:off x="9008680" y="3394927"/>
            <a:ext cx="18987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Arial"/>
              </a:rPr>
              <a:t>mistakes are NEVER acceptable. ​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D60AC-99C3-4989-A8A8-561FF59F8226}"/>
              </a:ext>
            </a:extLst>
          </p:cNvPr>
          <p:cNvSpPr txBox="1"/>
          <p:nvPr/>
        </p:nvSpPr>
        <p:spPr>
          <a:xfrm>
            <a:off x="10006786" y="6657945"/>
            <a:ext cx="218521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67F54-FC39-436A-8B8B-D7AEA1149998}"/>
              </a:ext>
            </a:extLst>
          </p:cNvPr>
          <p:cNvSpPr txBox="1"/>
          <p:nvPr/>
        </p:nvSpPr>
        <p:spPr>
          <a:xfrm>
            <a:off x="439947" y="253042"/>
            <a:ext cx="334704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E62B59"/>
                </a:solidFill>
                <a:latin typeface="Gill Sans MT"/>
              </a:rPr>
              <a:t>“If everything about me in a class is judged and included in a grade,… my grades say not what I’ve learned in the subject so far, but who I am”</a:t>
            </a:r>
            <a:r>
              <a:rPr lang="en-US" sz="2400" dirty="0">
                <a:solidFill>
                  <a:srgbClr val="E62B59"/>
                </a:solidFill>
                <a:latin typeface="Gill Sans MT"/>
              </a:rPr>
              <a:t>​</a:t>
            </a:r>
            <a:endParaRPr lang="en-US" sz="2400" dirty="0">
              <a:solidFill>
                <a:srgbClr val="E62B59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6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3EE91-CBA3-45CA-98C6-8498E240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278" y="291425"/>
            <a:ext cx="6095999" cy="1624055"/>
          </a:xfrm>
        </p:spPr>
        <p:txBody>
          <a:bodyPr anchor="b">
            <a:normAutofit/>
          </a:bodyPr>
          <a:lstStyle/>
          <a:p>
            <a:r>
              <a:rPr lang="en-US"/>
              <a:t>Extrinsic Motivation</a:t>
            </a:r>
          </a:p>
        </p:txBody>
      </p:sp>
      <p:pic>
        <p:nvPicPr>
          <p:cNvPr id="5" name="Picture 4" descr="floating numbers above book">
            <a:extLst>
              <a:ext uri="{FF2B5EF4-FFF2-40B4-BE49-F238E27FC236}">
                <a16:creationId xmlns:a16="http://schemas.microsoft.com/office/drawing/2014/main" id="{FCA3431A-1EB5-4AA3-99A0-BC1FBDA86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7" r="33084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267E-0847-438E-AE5B-34ACFCDF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2" y="2185012"/>
            <a:ext cx="7511140" cy="3910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000">
                <a:ea typeface="+mn-lt"/>
                <a:cs typeface="+mn-lt"/>
              </a:rPr>
              <a:t>Using points as motivation assumes this is the best way to motivate</a:t>
            </a:r>
            <a:endParaRPr lang="en-US"/>
          </a:p>
          <a:p>
            <a:pPr marL="0" indent="0" algn="ctr">
              <a:buNone/>
            </a:pPr>
            <a:r>
              <a:rPr lang="en-US" sz="4000">
                <a:ea typeface="+mn-lt"/>
                <a:cs typeface="+mn-lt"/>
              </a:rPr>
              <a:t>BUT</a:t>
            </a:r>
          </a:p>
          <a:p>
            <a:pPr marL="0" indent="0" algn="ctr">
              <a:buNone/>
            </a:pPr>
            <a:r>
              <a:rPr lang="en-US" sz="2000">
                <a:ea typeface="+mn-lt"/>
                <a:cs typeface="+mn-lt"/>
              </a:rPr>
              <a:t>Research shows extrinsic rewards are not an effective motivation strategy for authentic learning. </a:t>
            </a:r>
            <a:endParaRPr lang="en-US" sz="2000"/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Students have been trained to seek points</a:t>
            </a:r>
          </a:p>
          <a:p>
            <a:pPr marL="0" indent="0" algn="ctr">
              <a:buNone/>
            </a:pPr>
            <a:r>
              <a:rPr lang="en-US" sz="4000"/>
              <a:t>BUT</a:t>
            </a:r>
          </a:p>
          <a:p>
            <a:pPr marL="0" indent="0" algn="ctr">
              <a:buNone/>
            </a:pPr>
            <a:r>
              <a:rPr lang="en-US" sz="2000"/>
              <a:t>They will be motivated by learning if we unburden them from </a:t>
            </a:r>
          </a:p>
          <a:p>
            <a:pPr marL="0" indent="0" algn="ctr">
              <a:buNone/>
            </a:pPr>
            <a:r>
              <a:rPr lang="en-US" sz="2000"/>
              <a:t>the stress and anxiety of grades</a:t>
            </a:r>
            <a:endParaRPr lang="en-US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094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B08A-0AE2-453C-AFA4-4FDA97D929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641350"/>
            <a:ext cx="10668000" cy="54546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Students who learn the material should pass.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3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Sunrise over the Mount Fuji in the mountain landscape, Japan image - Free stock photo - Public ...">
            <a:extLst>
              <a:ext uri="{FF2B5EF4-FFF2-40B4-BE49-F238E27FC236}">
                <a16:creationId xmlns:a16="http://schemas.microsoft.com/office/drawing/2014/main" id="{08D2BB84-A1C2-DFEE-33EB-3E9BAB1B5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199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BF895-8230-EA71-5CB7-A346362E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828799"/>
            <a:ext cx="10668000" cy="1985963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rgbClr val="FFFFFF"/>
                </a:solidFill>
                <a:latin typeface="Calibri"/>
                <a:cs typeface="Calibri"/>
              </a:rPr>
              <a:t>Move beyond our traditional way of grading</a:t>
            </a:r>
            <a:endParaRPr lang="en-US" sz="6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E6ED0-F9AB-7C5F-DA13-818575214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8000" cy="19859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1" y="385207"/>
            <a:ext cx="6095999" cy="821088"/>
          </a:xfrm>
        </p:spPr>
        <p:txBody>
          <a:bodyPr anchor="b">
            <a:normAutofit/>
          </a:bodyPr>
          <a:lstStyle/>
          <a:p>
            <a:r>
              <a:rPr lang="en-US"/>
              <a:t>Grading:  Reconsidering</a:t>
            </a:r>
          </a:p>
        </p:txBody>
      </p:sp>
      <p:pic>
        <p:nvPicPr>
          <p:cNvPr id="5" name="Picture 5" descr="head silhouette with gears within">
            <a:extLst>
              <a:ext uri="{FF2B5EF4-FFF2-40B4-BE49-F238E27FC236}">
                <a16:creationId xmlns:a16="http://schemas.microsoft.com/office/drawing/2014/main" id="{208AD50A-B516-4A14-B364-D1A8F0A5C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1722" r="10778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334001" y="1899780"/>
            <a:ext cx="6095999" cy="4196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85750"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grade scale*</a:t>
            </a:r>
          </a:p>
          <a:p>
            <a:pPr marL="514350" indent="-285750"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late penalties &amp; deadlines*</a:t>
            </a:r>
          </a:p>
          <a:p>
            <a:pPr marL="514350" indent="-285750"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graded homework</a:t>
            </a:r>
          </a:p>
          <a:p>
            <a:pPr marL="514350" indent="-285750">
              <a:buFont typeface="Arial"/>
              <a:buChar char="•"/>
            </a:pPr>
            <a:r>
              <a:rPr lang="en-US" sz="4000">
                <a:ea typeface="+mn-lt"/>
                <a:cs typeface="+mn-lt"/>
              </a:rPr>
              <a:t>participation/effort points</a:t>
            </a:r>
          </a:p>
          <a:p>
            <a:pPr marL="514350" indent="-285750">
              <a:buFont typeface="Arial,Sans-Serif"/>
            </a:pPr>
            <a:r>
              <a:rPr lang="en-US" sz="4000">
                <a:ea typeface="+mn-lt"/>
                <a:cs typeface="+mn-lt"/>
              </a:rPr>
              <a:t>extra credit</a:t>
            </a:r>
          </a:p>
          <a:p>
            <a:pPr marL="514350" indent="-285750">
              <a:buFont typeface="Arial,Sans-Serif"/>
            </a:pPr>
            <a:r>
              <a:rPr lang="en-US" sz="4000"/>
              <a:t>retakes &amp; resubmission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2D59A-12A3-4F9E-9220-8BA07BAD5FDC}"/>
              </a:ext>
            </a:extLst>
          </p:cNvPr>
          <p:cNvSpPr txBox="1"/>
          <p:nvPr/>
        </p:nvSpPr>
        <p:spPr>
          <a:xfrm>
            <a:off x="9742291" y="6657945"/>
            <a:ext cx="244970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72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DCE59-7F67-4AB8-A885-7E0D21C0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916402"/>
            <a:ext cx="3694918" cy="184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cap="all" spc="30" baseline="0" dirty="0">
                <a:latin typeface="+mj-lt"/>
                <a:ea typeface="+mj-ea"/>
                <a:cs typeface="+mj-cs"/>
              </a:rPr>
              <a:t>Grading </a:t>
            </a:r>
            <a:r>
              <a:rPr lang="en-US" dirty="0"/>
              <a:t>scale</a:t>
            </a:r>
            <a:br>
              <a:rPr lang="en-US" dirty="0"/>
            </a:br>
            <a:r>
              <a:rPr lang="en-US" dirty="0"/>
              <a:t>comparison</a:t>
            </a:r>
            <a:endParaRPr lang="en-US" kern="1200" cap="all" spc="30" baseline="0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C2889-232B-429D-B560-43CAE849E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1AB320-E984-4A99-BB22-AC47E48E83A5}"/>
              </a:ext>
            </a:extLst>
          </p:cNvPr>
          <p:cNvSpPr txBox="1"/>
          <p:nvPr/>
        </p:nvSpPr>
        <p:spPr>
          <a:xfrm>
            <a:off x="695326" y="2761122"/>
            <a:ext cx="3653390" cy="34376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500" b="1">
                <a:ea typeface="+mn-lt"/>
                <a:cs typeface="+mn-lt"/>
              </a:rPr>
              <a:t>0-100 Scale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+mn-lt"/>
                <a:cs typeface="+mn-lt"/>
              </a:rPr>
              <a:t>Wide Variance</a:t>
            </a:r>
            <a:endParaRPr lang="en-US"/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+mn-lt"/>
                <a:cs typeface="+mn-lt"/>
              </a:rPr>
              <a:t>What's the difference between a 69 and a 70?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+mn-lt"/>
                <a:cs typeface="+mn-lt"/>
              </a:rPr>
              <a:t> Weighted towards failure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>
                <a:ea typeface="+mn-lt"/>
                <a:cs typeface="+mn-lt"/>
              </a:rPr>
              <a:t>Makes it difficult, sometimes impossible, to bring a grade up to passing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AAC93-5666-4626-9916-26D37CF354E6}"/>
              </a:ext>
            </a:extLst>
          </p:cNvPr>
          <p:cNvSpPr txBox="1"/>
          <p:nvPr/>
        </p:nvSpPr>
        <p:spPr>
          <a:xfrm>
            <a:off x="4968497" y="181039"/>
            <a:ext cx="1307123" cy="379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0-100 Scale</a:t>
            </a:r>
          </a:p>
        </p:txBody>
      </p:sp>
      <p:pic>
        <p:nvPicPr>
          <p:cNvPr id="5" name="Picture 16" descr="A=100-90,B=90-80, C=80-70, D=70-60, F=60-0">
            <a:extLst>
              <a:ext uri="{FF2B5EF4-FFF2-40B4-BE49-F238E27FC236}">
                <a16:creationId xmlns:a16="http://schemas.microsoft.com/office/drawing/2014/main" id="{F2AF07E6-FE01-461E-8124-53D5713F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62" y="518745"/>
            <a:ext cx="1162450" cy="5957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ECBCAC-B243-4314-9433-BCE00C22C5EA}"/>
              </a:ext>
            </a:extLst>
          </p:cNvPr>
          <p:cNvSpPr txBox="1"/>
          <p:nvPr/>
        </p:nvSpPr>
        <p:spPr>
          <a:xfrm rot="20400000">
            <a:off x="3979094" y="3801831"/>
            <a:ext cx="14243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Juice ITC"/>
              </a:rPr>
              <a:t>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ED7C7-772E-4F0A-B62A-50DFC4FB5095}"/>
              </a:ext>
            </a:extLst>
          </p:cNvPr>
          <p:cNvSpPr txBox="1"/>
          <p:nvPr/>
        </p:nvSpPr>
        <p:spPr>
          <a:xfrm>
            <a:off x="6876707" y="207000"/>
            <a:ext cx="1307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0-4 Scale</a:t>
            </a:r>
          </a:p>
        </p:txBody>
      </p:sp>
      <p:pic>
        <p:nvPicPr>
          <p:cNvPr id="4" name="Picture 6" descr="A = 100-90, B=89-80, C=79-70, D=69-60, F=59-50">
            <a:extLst>
              <a:ext uri="{FF2B5EF4-FFF2-40B4-BE49-F238E27FC236}">
                <a16:creationId xmlns:a16="http://schemas.microsoft.com/office/drawing/2014/main" id="{9364F387-44B0-4613-8BD9-DC600D9E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40" y="580700"/>
            <a:ext cx="986182" cy="3065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F6EFEC-C336-4D69-8430-CC7FD095D85C}"/>
              </a:ext>
            </a:extLst>
          </p:cNvPr>
          <p:cNvSpPr txBox="1"/>
          <p:nvPr/>
        </p:nvSpPr>
        <p:spPr>
          <a:xfrm rot="20400000">
            <a:off x="7665976" y="2701252"/>
            <a:ext cx="14243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Juice ITC"/>
              </a:rPr>
              <a:t>40%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865B1E4E-520C-4D70-A6E0-FBFC5CE21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20704"/>
              </p:ext>
            </p:extLst>
          </p:nvPr>
        </p:nvGraphicFramePr>
        <p:xfrm>
          <a:off x="6467406" y="3789744"/>
          <a:ext cx="5152712" cy="2315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6515">
                  <a:extLst>
                    <a:ext uri="{9D8B030D-6E8A-4147-A177-3AD203B41FA5}">
                      <a16:colId xmlns:a16="http://schemas.microsoft.com/office/drawing/2014/main" val="3579437073"/>
                    </a:ext>
                  </a:extLst>
                </a:gridCol>
                <a:gridCol w="1888251">
                  <a:extLst>
                    <a:ext uri="{9D8B030D-6E8A-4147-A177-3AD203B41FA5}">
                      <a16:colId xmlns:a16="http://schemas.microsoft.com/office/drawing/2014/main" val="1201456281"/>
                    </a:ext>
                  </a:extLst>
                </a:gridCol>
                <a:gridCol w="2067946">
                  <a:extLst>
                    <a:ext uri="{9D8B030D-6E8A-4147-A177-3AD203B41FA5}">
                      <a16:colId xmlns:a16="http://schemas.microsoft.com/office/drawing/2014/main" val="3612698408"/>
                    </a:ext>
                  </a:extLst>
                </a:gridCol>
              </a:tblGrid>
              <a:tr h="37028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3.5-4.0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87.5-100%</a:t>
                      </a:r>
                      <a:endParaRPr lang="en-US"/>
                    </a:p>
                  </a:txBody>
                  <a:tcPr marL="158367" marR="158367" marT="79183" marB="79183"/>
                </a:tc>
                <a:extLst>
                  <a:ext uri="{0D108BD9-81ED-4DB2-BD59-A6C34878D82A}">
                    <a16:rowId xmlns:a16="http://schemas.microsoft.com/office/drawing/2014/main" val="4131216122"/>
                  </a:ext>
                </a:extLst>
              </a:tr>
              <a:tr h="37028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2.75-3.49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68.75-87.4%</a:t>
                      </a:r>
                      <a:endParaRPr lang="en-US"/>
                    </a:p>
                  </a:txBody>
                  <a:tcPr marL="158367" marR="158367" marT="79183" marB="79183"/>
                </a:tc>
                <a:extLst>
                  <a:ext uri="{0D108BD9-81ED-4DB2-BD59-A6C34878D82A}">
                    <a16:rowId xmlns:a16="http://schemas.microsoft.com/office/drawing/2014/main" val="660281771"/>
                  </a:ext>
                </a:extLst>
              </a:tr>
              <a:tr h="37028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2.00-2.74</a:t>
                      </a:r>
                    </a:p>
                  </a:txBody>
                  <a:tcPr marL="158368" marR="158368" marT="79184" marB="79184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50-68.74%</a:t>
                      </a:r>
                      <a:endParaRPr lang="en-US"/>
                    </a:p>
                  </a:txBody>
                  <a:tcPr marL="158367" marR="158367" marT="79183" marB="79183"/>
                </a:tc>
                <a:extLst>
                  <a:ext uri="{0D108BD9-81ED-4DB2-BD59-A6C34878D82A}">
                    <a16:rowId xmlns:a16="http://schemas.microsoft.com/office/drawing/2014/main" val="2847695548"/>
                  </a:ext>
                </a:extLst>
              </a:tr>
              <a:tr h="3702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D</a:t>
                      </a:r>
                    </a:p>
                  </a:txBody>
                  <a:tcPr marL="158367" marR="158367" marT="79183" marB="7918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1.25-1.99</a:t>
                      </a:r>
                    </a:p>
                  </a:txBody>
                  <a:tcPr marL="158367" marR="158367" marT="79183" marB="7918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31.25-49.9</a:t>
                      </a:r>
                      <a:r>
                        <a:rPr lang="en-US" sz="2000"/>
                        <a:t>%</a:t>
                      </a:r>
                      <a:endParaRPr lang="en-US"/>
                    </a:p>
                  </a:txBody>
                  <a:tcPr marL="158367" marR="158367" marT="79182" marB="79182"/>
                </a:tc>
                <a:extLst>
                  <a:ext uri="{0D108BD9-81ED-4DB2-BD59-A6C34878D82A}">
                    <a16:rowId xmlns:a16="http://schemas.microsoft.com/office/drawing/2014/main" val="495592286"/>
                  </a:ext>
                </a:extLst>
              </a:tr>
              <a:tr h="3702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F</a:t>
                      </a:r>
                    </a:p>
                  </a:txBody>
                  <a:tcPr marL="158367" marR="158367" marT="79182" marB="7918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trike="noStrike"/>
                        <a:t>Below 1.25</a:t>
                      </a:r>
                    </a:p>
                  </a:txBody>
                  <a:tcPr marL="158367" marR="158367" marT="79182" marB="79182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trike="noStrike" dirty="0"/>
                        <a:t>Below 31.25% </a:t>
                      </a:r>
                    </a:p>
                  </a:txBody>
                  <a:tcPr marL="158367" marR="158367" marT="79182" marB="79182"/>
                </a:tc>
                <a:extLst>
                  <a:ext uri="{0D108BD9-81ED-4DB2-BD59-A6C34878D82A}">
                    <a16:rowId xmlns:a16="http://schemas.microsoft.com/office/drawing/2014/main" val="13738522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A3FD4D-729A-E2FE-FEFC-56CF0FBE9A9C}"/>
              </a:ext>
            </a:extLst>
          </p:cNvPr>
          <p:cNvSpPr txBox="1"/>
          <p:nvPr/>
        </p:nvSpPr>
        <p:spPr>
          <a:xfrm>
            <a:off x="8377956" y="1017916"/>
            <a:ext cx="3653390" cy="27904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1500" b="1"/>
              <a:t>0-4 Scale</a:t>
            </a:r>
            <a:endParaRPr lang="en-US" sz="150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Punishments for missing assignments is proportional</a:t>
            </a:r>
            <a:endParaRPr lang="en-US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No hole a student can't dig out of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0091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left pointing arrow">
            <a:extLst>
              <a:ext uri="{FF2B5EF4-FFF2-40B4-BE49-F238E27FC236}">
                <a16:creationId xmlns:a16="http://schemas.microsoft.com/office/drawing/2014/main" id="{0A6A75AF-6669-EFE6-F3E3-2A8A6E23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32" r="2216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E7BF4-500A-80B6-A475-052C37F7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Effectively Facilitating Learning</a:t>
            </a:r>
            <a:endParaRPr 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16908-C15E-876A-9186-22432C001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Break down outcomes of the course into discrete skills students need to have</a:t>
            </a:r>
            <a:endParaRPr lang="en-US" sz="2000"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Make clear purpose of all assignments – tied to outcomes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Backward design to ensure that all outcomes are scaffolded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Provide different ways for students to showcase learning (universal design)</a:t>
            </a:r>
            <a:endParaRPr lang="en-US" sz="2000"/>
          </a:p>
          <a:p>
            <a:endParaRPr lang="en-US" sz="20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2E742-657B-54C0-2ECF-34F066858445}"/>
              </a:ext>
            </a:extLst>
          </p:cNvPr>
          <p:cNvSpPr txBox="1"/>
          <p:nvPr/>
        </p:nvSpPr>
        <p:spPr>
          <a:xfrm>
            <a:off x="7468399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06747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2741"/>
      </a:dk2>
      <a:lt2>
        <a:srgbClr val="E8E2E2"/>
      </a:lt2>
      <a:accent1>
        <a:srgbClr val="7FA9AA"/>
      </a:accent1>
      <a:accent2>
        <a:srgbClr val="7EA0BB"/>
      </a:accent2>
      <a:accent3>
        <a:srgbClr val="959CC7"/>
      </a:accent3>
      <a:accent4>
        <a:srgbClr val="8F7EBB"/>
      </a:accent4>
      <a:accent5>
        <a:srgbClr val="B895C7"/>
      </a:accent5>
      <a:accent6>
        <a:srgbClr val="BB7EB4"/>
      </a:accent6>
      <a:hlink>
        <a:srgbClr val="AE6B69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ffef29-0a12-4bde-a394-0dbc5bcfb61b">
      <UserInfo>
        <DisplayName>Amanda Taintor</DisplayName>
        <AccountId>214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8249139C8A0488D34A4F56BCB535E" ma:contentTypeVersion="11" ma:contentTypeDescription="Create a new document." ma:contentTypeScope="" ma:versionID="7b0c115e47dfa67fa626b949682544c0">
  <xsd:schema xmlns:xsd="http://www.w3.org/2001/XMLSchema" xmlns:xs="http://www.w3.org/2001/XMLSchema" xmlns:p="http://schemas.microsoft.com/office/2006/metadata/properties" xmlns:ns2="e7e185fb-7667-4587-889e-1216006817d4" xmlns:ns3="08ffef29-0a12-4bde-a394-0dbc5bcfb61b" targetNamespace="http://schemas.microsoft.com/office/2006/metadata/properties" ma:root="true" ma:fieldsID="c71bfc427eac2f6f28180d2bbd0ce4e7" ns2:_="" ns3:_="">
    <xsd:import namespace="e7e185fb-7667-4587-889e-1216006817d4"/>
    <xsd:import namespace="08ffef29-0a12-4bde-a394-0dbc5bcfb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185fb-7667-4587-889e-121600681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fef29-0a12-4bde-a394-0dbc5bcfb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BECB2-A821-460E-9B5D-C9E52ACCD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E9969-A647-4035-8FAE-57AB5FF3B71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8ffef29-0a12-4bde-a394-0dbc5bcfb61b"/>
    <ds:schemaRef ds:uri="e7e185fb-7667-4587-889e-121600681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08B93B-6FDB-4D11-A678-5E23A768AF24}">
  <ds:schemaRefs>
    <ds:schemaRef ds:uri="08ffef29-0a12-4bde-a394-0dbc5bcfb61b"/>
    <ds:schemaRef ds:uri="e7e185fb-7667-4587-889e-1216006817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952</Words>
  <Application>Microsoft Office PowerPoint</Application>
  <PresentationFormat>Widescreen</PresentationFormat>
  <Paragraphs>145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Nova Cond</vt:lpstr>
      <vt:lpstr>Arial,Sans-Serif</vt:lpstr>
      <vt:lpstr>Calibri</vt:lpstr>
      <vt:lpstr>Calibri Light</vt:lpstr>
      <vt:lpstr>Calisto MT</vt:lpstr>
      <vt:lpstr>Gill Sans MT</vt:lpstr>
      <vt:lpstr>Impact</vt:lpstr>
      <vt:lpstr>Juice ITC</vt:lpstr>
      <vt:lpstr>Lato Extended</vt:lpstr>
      <vt:lpstr>Univers Condensed</vt:lpstr>
      <vt:lpstr>TornVTI</vt:lpstr>
      <vt:lpstr>office theme</vt:lpstr>
      <vt:lpstr>ChronicleVTI</vt:lpstr>
      <vt:lpstr>A Journey Toward Equitable Assessment</vt:lpstr>
      <vt:lpstr>Issues with Traditional Grading &amp; Assessment</vt:lpstr>
      <vt:lpstr>Risk Taking and Growth Mindset</vt:lpstr>
      <vt:lpstr>Extrinsic Motivation</vt:lpstr>
      <vt:lpstr>Students who learn the material should pass.  </vt:lpstr>
      <vt:lpstr>Move beyond our traditional way of grading</vt:lpstr>
      <vt:lpstr>Grading:  Reconsidering</vt:lpstr>
      <vt:lpstr>Grading scale comparison</vt:lpstr>
      <vt:lpstr>Effectively Facilitating Learning</vt:lpstr>
      <vt:lpstr>Skill Outcome Alignment </vt:lpstr>
      <vt:lpstr>Flexible Deadlines</vt:lpstr>
      <vt:lpstr>Feedback &amp; Communication</vt:lpstr>
      <vt:lpstr>Example Rubric</vt:lpstr>
      <vt:lpstr>Retakes and Submissions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Amanda Taintor</cp:lastModifiedBy>
  <cp:revision>92</cp:revision>
  <dcterms:created xsi:type="dcterms:W3CDTF">2019-10-16T03:03:10Z</dcterms:created>
  <dcterms:modified xsi:type="dcterms:W3CDTF">2022-06-22T00:13:10Z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0x0101002788249139C8A0488D34A4F56BCB535E</vt:lpwstr>
  </property>
</Properties>
</file>